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72" r:id="rId3"/>
    <p:sldId id="273" r:id="rId4"/>
    <p:sldId id="292" r:id="rId5"/>
    <p:sldId id="274" r:id="rId6"/>
    <p:sldId id="275" r:id="rId7"/>
    <p:sldId id="294" r:id="rId8"/>
    <p:sldId id="295" r:id="rId9"/>
    <p:sldId id="281" r:id="rId10"/>
    <p:sldId id="282" r:id="rId11"/>
    <p:sldId id="283" r:id="rId12"/>
    <p:sldId id="284" r:id="rId13"/>
    <p:sldId id="296" r:id="rId14"/>
    <p:sldId id="289" r:id="rId15"/>
    <p:sldId id="290" r:id="rId16"/>
    <p:sldId id="291" r:id="rId17"/>
    <p:sldId id="297" r:id="rId18"/>
    <p:sldId id="286" r:id="rId19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6501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35AF7-772C-4C6C-8113-A2035D65E849}" type="doc">
      <dgm:prSet loTypeId="urn:microsoft.com/office/officeart/2005/8/layout/venn2" loCatId="relationship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hr-HR"/>
        </a:p>
      </dgm:t>
    </dgm:pt>
    <dgm:pt modelId="{D2F53500-BE0A-4790-A7D4-0DF1ED6E9335}">
      <dgm:prSet phldrT="[Tekst]" custT="1"/>
      <dgm:spPr/>
      <dgm:t>
        <a:bodyPr/>
        <a:lstStyle/>
        <a:p>
          <a:r>
            <a:rPr lang="hr-HR" sz="1400" b="1" smtClean="0">
              <a:solidFill>
                <a:schemeClr val="tx2"/>
              </a:solidFill>
            </a:rPr>
            <a:t>VIRTUALNI SVIJET</a:t>
          </a:r>
          <a:endParaRPr lang="hr-HR" sz="1400" b="1" dirty="0">
            <a:solidFill>
              <a:schemeClr val="tx2"/>
            </a:solidFill>
          </a:endParaRPr>
        </a:p>
      </dgm:t>
    </dgm:pt>
    <dgm:pt modelId="{63CCCFB3-DB4C-4F65-B5E0-DE1F7A9EC603}" type="parTrans" cxnId="{05BCF139-C81E-46AE-8B4D-894460173C30}">
      <dgm:prSet/>
      <dgm:spPr/>
      <dgm:t>
        <a:bodyPr/>
        <a:lstStyle/>
        <a:p>
          <a:endParaRPr lang="hr-HR" sz="2400" b="1">
            <a:solidFill>
              <a:schemeClr val="tx2"/>
            </a:solidFill>
          </a:endParaRPr>
        </a:p>
      </dgm:t>
    </dgm:pt>
    <dgm:pt modelId="{1B912CD1-BB23-49B1-8999-F229F7CECC72}" type="sibTrans" cxnId="{05BCF139-C81E-46AE-8B4D-894460173C30}">
      <dgm:prSet/>
      <dgm:spPr/>
      <dgm:t>
        <a:bodyPr/>
        <a:lstStyle/>
        <a:p>
          <a:endParaRPr lang="hr-HR" sz="2400" b="1">
            <a:solidFill>
              <a:schemeClr val="tx2"/>
            </a:solidFill>
          </a:endParaRPr>
        </a:p>
      </dgm:t>
    </dgm:pt>
    <dgm:pt modelId="{AC93F8CE-BC3F-4BA1-B146-28518D9BBD7F}">
      <dgm:prSet phldrT="[Tekst]" custT="1"/>
      <dgm:spPr/>
      <dgm:t>
        <a:bodyPr/>
        <a:lstStyle/>
        <a:p>
          <a:r>
            <a:rPr lang="hr-HR" sz="1400" b="1" smtClean="0">
              <a:solidFill>
                <a:schemeClr val="tx2"/>
              </a:solidFill>
            </a:rPr>
            <a:t>PORTALI</a:t>
          </a:r>
          <a:endParaRPr lang="hr-HR" sz="1400" b="1" dirty="0">
            <a:solidFill>
              <a:schemeClr val="tx2"/>
            </a:solidFill>
          </a:endParaRPr>
        </a:p>
      </dgm:t>
    </dgm:pt>
    <dgm:pt modelId="{4D25D5AA-C85A-4E01-BBED-3B8AB62B7E8D}" type="parTrans" cxnId="{D79DA314-9624-455C-8E2C-C80AAC48659D}">
      <dgm:prSet/>
      <dgm:spPr/>
      <dgm:t>
        <a:bodyPr/>
        <a:lstStyle/>
        <a:p>
          <a:endParaRPr lang="hr-HR" sz="2400" b="1">
            <a:solidFill>
              <a:schemeClr val="tx2"/>
            </a:solidFill>
          </a:endParaRPr>
        </a:p>
      </dgm:t>
    </dgm:pt>
    <dgm:pt modelId="{C7989EAB-95F1-42E6-AA15-A93552CF3409}" type="sibTrans" cxnId="{D79DA314-9624-455C-8E2C-C80AAC48659D}">
      <dgm:prSet/>
      <dgm:spPr/>
      <dgm:t>
        <a:bodyPr/>
        <a:lstStyle/>
        <a:p>
          <a:endParaRPr lang="hr-HR" sz="2400" b="1">
            <a:solidFill>
              <a:schemeClr val="tx2"/>
            </a:solidFill>
          </a:endParaRPr>
        </a:p>
      </dgm:t>
    </dgm:pt>
    <dgm:pt modelId="{1A350210-6926-4197-B269-BED7562A5E45}">
      <dgm:prSet phldrT="[Tekst]" custT="1"/>
      <dgm:spPr/>
      <dgm:t>
        <a:bodyPr/>
        <a:lstStyle/>
        <a:p>
          <a:r>
            <a:rPr lang="hr-HR" sz="1200" b="1" dirty="0" smtClean="0">
              <a:solidFill>
                <a:schemeClr val="tx2"/>
              </a:solidFill>
            </a:rPr>
            <a:t>DRUŠTVENE MREŽE</a:t>
          </a:r>
          <a:endParaRPr lang="hr-HR" sz="1200" b="1" dirty="0">
            <a:solidFill>
              <a:schemeClr val="tx2"/>
            </a:solidFill>
          </a:endParaRPr>
        </a:p>
      </dgm:t>
    </dgm:pt>
    <dgm:pt modelId="{83737B70-7236-4F6E-B73A-9F4E30ED9810}" type="parTrans" cxnId="{42D82553-BA2D-4E8E-973F-33A26CC4E91A}">
      <dgm:prSet/>
      <dgm:spPr/>
      <dgm:t>
        <a:bodyPr/>
        <a:lstStyle/>
        <a:p>
          <a:endParaRPr lang="hr-HR" sz="2400" b="1">
            <a:solidFill>
              <a:schemeClr val="tx2"/>
            </a:solidFill>
          </a:endParaRPr>
        </a:p>
      </dgm:t>
    </dgm:pt>
    <dgm:pt modelId="{130F1D5E-FCB2-414B-88DA-AB3B9CF2628E}" type="sibTrans" cxnId="{42D82553-BA2D-4E8E-973F-33A26CC4E91A}">
      <dgm:prSet/>
      <dgm:spPr/>
      <dgm:t>
        <a:bodyPr/>
        <a:lstStyle/>
        <a:p>
          <a:endParaRPr lang="hr-HR" sz="2400" b="1">
            <a:solidFill>
              <a:schemeClr val="tx2"/>
            </a:solidFill>
          </a:endParaRPr>
        </a:p>
      </dgm:t>
    </dgm:pt>
    <dgm:pt modelId="{6FF1253F-A877-4CE5-8177-6A948C868E4A}">
      <dgm:prSet phldrT="[Tekst]" custT="1"/>
      <dgm:spPr/>
      <dgm:t>
        <a:bodyPr/>
        <a:lstStyle/>
        <a:p>
          <a:r>
            <a:rPr lang="hr-HR" sz="1400" b="1" dirty="0" smtClean="0">
              <a:solidFill>
                <a:schemeClr val="tx2"/>
              </a:solidFill>
            </a:rPr>
            <a:t>MOBILNE</a:t>
          </a:r>
        </a:p>
        <a:p>
          <a:r>
            <a:rPr lang="hr-HR" sz="1400" b="1" dirty="0" smtClean="0">
              <a:solidFill>
                <a:schemeClr val="tx2"/>
              </a:solidFill>
            </a:rPr>
            <a:t>APLIKACIJE</a:t>
          </a:r>
          <a:endParaRPr lang="hr-HR" sz="1400" b="1" dirty="0">
            <a:solidFill>
              <a:schemeClr val="tx2"/>
            </a:solidFill>
          </a:endParaRPr>
        </a:p>
      </dgm:t>
    </dgm:pt>
    <dgm:pt modelId="{6DB6E423-6E13-4903-9A7C-79F6A16C28EF}" type="parTrans" cxnId="{BBC2BD90-2AF8-4EC4-8CE7-DE623B52C26A}">
      <dgm:prSet/>
      <dgm:spPr/>
      <dgm:t>
        <a:bodyPr/>
        <a:lstStyle/>
        <a:p>
          <a:endParaRPr lang="hr-HR" sz="2400" b="1">
            <a:solidFill>
              <a:schemeClr val="tx2"/>
            </a:solidFill>
          </a:endParaRPr>
        </a:p>
      </dgm:t>
    </dgm:pt>
    <dgm:pt modelId="{AC153D5D-F263-4788-A44F-7D1F3DDCA6F1}" type="sibTrans" cxnId="{BBC2BD90-2AF8-4EC4-8CE7-DE623B52C26A}">
      <dgm:prSet/>
      <dgm:spPr/>
      <dgm:t>
        <a:bodyPr/>
        <a:lstStyle/>
        <a:p>
          <a:endParaRPr lang="hr-HR" sz="2400" b="1">
            <a:solidFill>
              <a:schemeClr val="tx2"/>
            </a:solidFill>
          </a:endParaRPr>
        </a:p>
      </dgm:t>
    </dgm:pt>
    <dgm:pt modelId="{D0CC12EF-92B9-4A09-96C7-BFC586222CBE}" type="pres">
      <dgm:prSet presAssocID="{BA535AF7-772C-4C6C-8113-A2035D65E84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75B30E4-06B5-4885-86BC-FC45EF285D6F}" type="pres">
      <dgm:prSet presAssocID="{BA535AF7-772C-4C6C-8113-A2035D65E849}" presName="comp1" presStyleCnt="0"/>
      <dgm:spPr/>
      <dgm:t>
        <a:bodyPr/>
        <a:lstStyle/>
        <a:p>
          <a:endParaRPr lang="hr-HR"/>
        </a:p>
      </dgm:t>
    </dgm:pt>
    <dgm:pt modelId="{B656BAA1-A178-4683-9E90-8A2F0C795C87}" type="pres">
      <dgm:prSet presAssocID="{BA535AF7-772C-4C6C-8113-A2035D65E849}" presName="circle1" presStyleLbl="node1" presStyleIdx="0" presStyleCnt="4"/>
      <dgm:spPr/>
      <dgm:t>
        <a:bodyPr/>
        <a:lstStyle/>
        <a:p>
          <a:endParaRPr lang="hr-HR"/>
        </a:p>
      </dgm:t>
    </dgm:pt>
    <dgm:pt modelId="{77C6FF58-593C-4BDA-87CD-6F1AD359CCEE}" type="pres">
      <dgm:prSet presAssocID="{BA535AF7-772C-4C6C-8113-A2035D65E849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F50436-FBB0-4507-90AF-207FA7C29C51}" type="pres">
      <dgm:prSet presAssocID="{BA535AF7-772C-4C6C-8113-A2035D65E849}" presName="comp2" presStyleCnt="0"/>
      <dgm:spPr/>
      <dgm:t>
        <a:bodyPr/>
        <a:lstStyle/>
        <a:p>
          <a:endParaRPr lang="hr-HR"/>
        </a:p>
      </dgm:t>
    </dgm:pt>
    <dgm:pt modelId="{70C2F928-D296-42BA-A3F7-CA0B6D457B1F}" type="pres">
      <dgm:prSet presAssocID="{BA535AF7-772C-4C6C-8113-A2035D65E849}" presName="circle2" presStyleLbl="node1" presStyleIdx="1" presStyleCnt="4"/>
      <dgm:spPr/>
      <dgm:t>
        <a:bodyPr/>
        <a:lstStyle/>
        <a:p>
          <a:endParaRPr lang="hr-HR"/>
        </a:p>
      </dgm:t>
    </dgm:pt>
    <dgm:pt modelId="{01409FA4-D243-42C8-8585-4DFC74FF550A}" type="pres">
      <dgm:prSet presAssocID="{BA535AF7-772C-4C6C-8113-A2035D65E849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132D73-3060-4BE5-9453-D5DB8835419C}" type="pres">
      <dgm:prSet presAssocID="{BA535AF7-772C-4C6C-8113-A2035D65E849}" presName="comp3" presStyleCnt="0"/>
      <dgm:spPr/>
      <dgm:t>
        <a:bodyPr/>
        <a:lstStyle/>
        <a:p>
          <a:endParaRPr lang="hr-HR"/>
        </a:p>
      </dgm:t>
    </dgm:pt>
    <dgm:pt modelId="{CD6DF49E-0EF8-4A7F-ACD3-332A7A236023}" type="pres">
      <dgm:prSet presAssocID="{BA535AF7-772C-4C6C-8113-A2035D65E849}" presName="circle3" presStyleLbl="node1" presStyleIdx="2" presStyleCnt="4"/>
      <dgm:spPr/>
      <dgm:t>
        <a:bodyPr/>
        <a:lstStyle/>
        <a:p>
          <a:endParaRPr lang="hr-HR"/>
        </a:p>
      </dgm:t>
    </dgm:pt>
    <dgm:pt modelId="{00072491-1584-4A4C-8C09-C931EB0665E3}" type="pres">
      <dgm:prSet presAssocID="{BA535AF7-772C-4C6C-8113-A2035D65E849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8A1CBF-584D-4971-9841-B74AFA445CD6}" type="pres">
      <dgm:prSet presAssocID="{BA535AF7-772C-4C6C-8113-A2035D65E849}" presName="comp4" presStyleCnt="0"/>
      <dgm:spPr/>
      <dgm:t>
        <a:bodyPr/>
        <a:lstStyle/>
        <a:p>
          <a:endParaRPr lang="hr-HR"/>
        </a:p>
      </dgm:t>
    </dgm:pt>
    <dgm:pt modelId="{C0F5EEED-AAEA-4149-8A70-564391EAD380}" type="pres">
      <dgm:prSet presAssocID="{BA535AF7-772C-4C6C-8113-A2035D65E849}" presName="circle4" presStyleLbl="node1" presStyleIdx="3" presStyleCnt="4"/>
      <dgm:spPr/>
      <dgm:t>
        <a:bodyPr/>
        <a:lstStyle/>
        <a:p>
          <a:endParaRPr lang="hr-HR"/>
        </a:p>
      </dgm:t>
    </dgm:pt>
    <dgm:pt modelId="{FC0B9850-F19A-49F6-825E-A680EC354B84}" type="pres">
      <dgm:prSet presAssocID="{BA535AF7-772C-4C6C-8113-A2035D65E849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DB4EBF2-EB14-43A2-BA43-6508FA2D3B1C}" type="presOf" srcId="{D2F53500-BE0A-4790-A7D4-0DF1ED6E9335}" destId="{B656BAA1-A178-4683-9E90-8A2F0C795C87}" srcOrd="0" destOrd="0" presId="urn:microsoft.com/office/officeart/2005/8/layout/venn2"/>
    <dgm:cxn modelId="{D79DA314-9624-455C-8E2C-C80AAC48659D}" srcId="{BA535AF7-772C-4C6C-8113-A2035D65E849}" destId="{AC93F8CE-BC3F-4BA1-B146-28518D9BBD7F}" srcOrd="1" destOrd="0" parTransId="{4D25D5AA-C85A-4E01-BBED-3B8AB62B7E8D}" sibTransId="{C7989EAB-95F1-42E6-AA15-A93552CF3409}"/>
    <dgm:cxn modelId="{C93B4DA3-DAB0-47BC-964C-EE8495D3F14D}" type="presOf" srcId="{AC93F8CE-BC3F-4BA1-B146-28518D9BBD7F}" destId="{70C2F928-D296-42BA-A3F7-CA0B6D457B1F}" srcOrd="0" destOrd="0" presId="urn:microsoft.com/office/officeart/2005/8/layout/venn2"/>
    <dgm:cxn modelId="{86E764A4-0F25-4648-95E6-2A212EA6227C}" type="presOf" srcId="{AC93F8CE-BC3F-4BA1-B146-28518D9BBD7F}" destId="{01409FA4-D243-42C8-8585-4DFC74FF550A}" srcOrd="1" destOrd="0" presId="urn:microsoft.com/office/officeart/2005/8/layout/venn2"/>
    <dgm:cxn modelId="{6CE6B150-67A8-49D2-8964-525DEAAB4F17}" type="presOf" srcId="{1A350210-6926-4197-B269-BED7562A5E45}" destId="{CD6DF49E-0EF8-4A7F-ACD3-332A7A236023}" srcOrd="0" destOrd="0" presId="urn:microsoft.com/office/officeart/2005/8/layout/venn2"/>
    <dgm:cxn modelId="{9A433317-4C2E-486D-A384-544332408455}" type="presOf" srcId="{6FF1253F-A877-4CE5-8177-6A948C868E4A}" destId="{FC0B9850-F19A-49F6-825E-A680EC354B84}" srcOrd="1" destOrd="0" presId="urn:microsoft.com/office/officeart/2005/8/layout/venn2"/>
    <dgm:cxn modelId="{954220E5-0CC5-465E-96DA-84E4AADF8A6A}" type="presOf" srcId="{BA535AF7-772C-4C6C-8113-A2035D65E849}" destId="{D0CC12EF-92B9-4A09-96C7-BFC586222CBE}" srcOrd="0" destOrd="0" presId="urn:microsoft.com/office/officeart/2005/8/layout/venn2"/>
    <dgm:cxn modelId="{42D82553-BA2D-4E8E-973F-33A26CC4E91A}" srcId="{BA535AF7-772C-4C6C-8113-A2035D65E849}" destId="{1A350210-6926-4197-B269-BED7562A5E45}" srcOrd="2" destOrd="0" parTransId="{83737B70-7236-4F6E-B73A-9F4E30ED9810}" sibTransId="{130F1D5E-FCB2-414B-88DA-AB3B9CF2628E}"/>
    <dgm:cxn modelId="{05BCF139-C81E-46AE-8B4D-894460173C30}" srcId="{BA535AF7-772C-4C6C-8113-A2035D65E849}" destId="{D2F53500-BE0A-4790-A7D4-0DF1ED6E9335}" srcOrd="0" destOrd="0" parTransId="{63CCCFB3-DB4C-4F65-B5E0-DE1F7A9EC603}" sibTransId="{1B912CD1-BB23-49B1-8999-F229F7CECC72}"/>
    <dgm:cxn modelId="{F82785B3-3971-4F35-A6DA-DFD71AE8928C}" type="presOf" srcId="{D2F53500-BE0A-4790-A7D4-0DF1ED6E9335}" destId="{77C6FF58-593C-4BDA-87CD-6F1AD359CCEE}" srcOrd="1" destOrd="0" presId="urn:microsoft.com/office/officeart/2005/8/layout/venn2"/>
    <dgm:cxn modelId="{B4B35D5B-20BB-4845-A854-2914EC37B801}" type="presOf" srcId="{1A350210-6926-4197-B269-BED7562A5E45}" destId="{00072491-1584-4A4C-8C09-C931EB0665E3}" srcOrd="1" destOrd="0" presId="urn:microsoft.com/office/officeart/2005/8/layout/venn2"/>
    <dgm:cxn modelId="{BBC2BD90-2AF8-4EC4-8CE7-DE623B52C26A}" srcId="{BA535AF7-772C-4C6C-8113-A2035D65E849}" destId="{6FF1253F-A877-4CE5-8177-6A948C868E4A}" srcOrd="3" destOrd="0" parTransId="{6DB6E423-6E13-4903-9A7C-79F6A16C28EF}" sibTransId="{AC153D5D-F263-4788-A44F-7D1F3DDCA6F1}"/>
    <dgm:cxn modelId="{A76A4655-95E3-448A-BFFB-E57D269CC387}" type="presOf" srcId="{6FF1253F-A877-4CE5-8177-6A948C868E4A}" destId="{C0F5EEED-AAEA-4149-8A70-564391EAD380}" srcOrd="0" destOrd="0" presId="urn:microsoft.com/office/officeart/2005/8/layout/venn2"/>
    <dgm:cxn modelId="{A04E9814-ABF8-4B7C-9113-BC4D812E2231}" type="presParOf" srcId="{D0CC12EF-92B9-4A09-96C7-BFC586222CBE}" destId="{B75B30E4-06B5-4885-86BC-FC45EF285D6F}" srcOrd="0" destOrd="0" presId="urn:microsoft.com/office/officeart/2005/8/layout/venn2"/>
    <dgm:cxn modelId="{37641A75-9D5F-4DC0-B069-42AD378EB251}" type="presParOf" srcId="{B75B30E4-06B5-4885-86BC-FC45EF285D6F}" destId="{B656BAA1-A178-4683-9E90-8A2F0C795C87}" srcOrd="0" destOrd="0" presId="urn:microsoft.com/office/officeart/2005/8/layout/venn2"/>
    <dgm:cxn modelId="{9C2E9DFD-20CA-4BFD-BEDC-4E7BF13D4EF3}" type="presParOf" srcId="{B75B30E4-06B5-4885-86BC-FC45EF285D6F}" destId="{77C6FF58-593C-4BDA-87CD-6F1AD359CCEE}" srcOrd="1" destOrd="0" presId="urn:microsoft.com/office/officeart/2005/8/layout/venn2"/>
    <dgm:cxn modelId="{B950A1DC-0EF9-47D8-9FDF-29FEF4E94993}" type="presParOf" srcId="{D0CC12EF-92B9-4A09-96C7-BFC586222CBE}" destId="{78F50436-FBB0-4507-90AF-207FA7C29C51}" srcOrd="1" destOrd="0" presId="urn:microsoft.com/office/officeart/2005/8/layout/venn2"/>
    <dgm:cxn modelId="{68D6A0B0-C926-4961-8E84-C86F53DB7D38}" type="presParOf" srcId="{78F50436-FBB0-4507-90AF-207FA7C29C51}" destId="{70C2F928-D296-42BA-A3F7-CA0B6D457B1F}" srcOrd="0" destOrd="0" presId="urn:microsoft.com/office/officeart/2005/8/layout/venn2"/>
    <dgm:cxn modelId="{B7E65ECE-A718-40FB-A1F5-745A8C7AFCF5}" type="presParOf" srcId="{78F50436-FBB0-4507-90AF-207FA7C29C51}" destId="{01409FA4-D243-42C8-8585-4DFC74FF550A}" srcOrd="1" destOrd="0" presId="urn:microsoft.com/office/officeart/2005/8/layout/venn2"/>
    <dgm:cxn modelId="{047C90A5-D5BD-4D5E-87C7-5A1A13F304A2}" type="presParOf" srcId="{D0CC12EF-92B9-4A09-96C7-BFC586222CBE}" destId="{1F132D73-3060-4BE5-9453-D5DB8835419C}" srcOrd="2" destOrd="0" presId="urn:microsoft.com/office/officeart/2005/8/layout/venn2"/>
    <dgm:cxn modelId="{00B9B79F-81B6-4712-8EAD-7344A1E41297}" type="presParOf" srcId="{1F132D73-3060-4BE5-9453-D5DB8835419C}" destId="{CD6DF49E-0EF8-4A7F-ACD3-332A7A236023}" srcOrd="0" destOrd="0" presId="urn:microsoft.com/office/officeart/2005/8/layout/venn2"/>
    <dgm:cxn modelId="{24EA09C0-D726-4D4A-B095-01AEF179C83E}" type="presParOf" srcId="{1F132D73-3060-4BE5-9453-D5DB8835419C}" destId="{00072491-1584-4A4C-8C09-C931EB0665E3}" srcOrd="1" destOrd="0" presId="urn:microsoft.com/office/officeart/2005/8/layout/venn2"/>
    <dgm:cxn modelId="{1838D70F-474D-4F1F-97A1-63F50190A3A0}" type="presParOf" srcId="{D0CC12EF-92B9-4A09-96C7-BFC586222CBE}" destId="{008A1CBF-584D-4971-9841-B74AFA445CD6}" srcOrd="3" destOrd="0" presId="urn:microsoft.com/office/officeart/2005/8/layout/venn2"/>
    <dgm:cxn modelId="{120DD0A2-3AEE-4B9B-92B7-8F39BDE9CD66}" type="presParOf" srcId="{008A1CBF-584D-4971-9841-B74AFA445CD6}" destId="{C0F5EEED-AAEA-4149-8A70-564391EAD380}" srcOrd="0" destOrd="0" presId="urn:microsoft.com/office/officeart/2005/8/layout/venn2"/>
    <dgm:cxn modelId="{CB7D766F-2D76-4B8B-AA15-F8FB67176CEB}" type="presParOf" srcId="{008A1CBF-584D-4971-9841-B74AFA445CD6}" destId="{FC0B9850-F19A-49F6-825E-A680EC354B8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56BAA1-A178-4683-9E90-8A2F0C795C87}">
      <dsp:nvSpPr>
        <dsp:cNvPr id="0" name=""/>
        <dsp:cNvSpPr/>
      </dsp:nvSpPr>
      <dsp:spPr>
        <a:xfrm>
          <a:off x="393178" y="0"/>
          <a:ext cx="4759415" cy="4759415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smtClean="0">
              <a:solidFill>
                <a:schemeClr val="tx2"/>
              </a:solidFill>
            </a:rPr>
            <a:t>VIRTUALNI SVIJET</a:t>
          </a:r>
          <a:endParaRPr lang="hr-HR" sz="1400" b="1" kern="1200" dirty="0">
            <a:solidFill>
              <a:schemeClr val="tx2"/>
            </a:solidFill>
          </a:endParaRPr>
        </a:p>
      </dsp:txBody>
      <dsp:txXfrm>
        <a:off x="2107520" y="237970"/>
        <a:ext cx="1330732" cy="713912"/>
      </dsp:txXfrm>
    </dsp:sp>
    <dsp:sp modelId="{70C2F928-D296-42BA-A3F7-CA0B6D457B1F}">
      <dsp:nvSpPr>
        <dsp:cNvPr id="0" name=""/>
        <dsp:cNvSpPr/>
      </dsp:nvSpPr>
      <dsp:spPr>
        <a:xfrm>
          <a:off x="869120" y="951883"/>
          <a:ext cx="3807532" cy="3807532"/>
        </a:xfrm>
        <a:prstGeom prst="ellipse">
          <a:avLst/>
        </a:prstGeom>
        <a:solidFill>
          <a:schemeClr val="accent5">
            <a:shade val="80000"/>
            <a:hueOff val="-133995"/>
            <a:satOff val="1653"/>
            <a:lumOff val="98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smtClean="0">
              <a:solidFill>
                <a:schemeClr val="tx2"/>
              </a:solidFill>
            </a:rPr>
            <a:t>PORTALI</a:t>
          </a:r>
          <a:endParaRPr lang="hr-HR" sz="1400" b="1" kern="1200" dirty="0">
            <a:solidFill>
              <a:schemeClr val="tx2"/>
            </a:solidFill>
          </a:endParaRPr>
        </a:p>
      </dsp:txBody>
      <dsp:txXfrm>
        <a:off x="2107520" y="1180335"/>
        <a:ext cx="1330732" cy="685355"/>
      </dsp:txXfrm>
    </dsp:sp>
    <dsp:sp modelId="{CD6DF49E-0EF8-4A7F-ACD3-332A7A236023}">
      <dsp:nvSpPr>
        <dsp:cNvPr id="0" name=""/>
        <dsp:cNvSpPr/>
      </dsp:nvSpPr>
      <dsp:spPr>
        <a:xfrm>
          <a:off x="1345061" y="1903766"/>
          <a:ext cx="2855649" cy="2855649"/>
        </a:xfrm>
        <a:prstGeom prst="ellipse">
          <a:avLst/>
        </a:prstGeom>
        <a:solidFill>
          <a:schemeClr val="accent5">
            <a:shade val="80000"/>
            <a:hueOff val="-267990"/>
            <a:satOff val="3307"/>
            <a:lumOff val="197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solidFill>
                <a:schemeClr val="tx2"/>
              </a:solidFill>
            </a:rPr>
            <a:t>DRUŠTVENE MREŽE</a:t>
          </a:r>
          <a:endParaRPr lang="hr-HR" sz="1200" b="1" kern="1200" dirty="0">
            <a:solidFill>
              <a:schemeClr val="tx2"/>
            </a:solidFill>
          </a:endParaRPr>
        </a:p>
      </dsp:txBody>
      <dsp:txXfrm>
        <a:off x="2107520" y="2117940"/>
        <a:ext cx="1330732" cy="642521"/>
      </dsp:txXfrm>
    </dsp:sp>
    <dsp:sp modelId="{C0F5EEED-AAEA-4149-8A70-564391EAD380}">
      <dsp:nvSpPr>
        <dsp:cNvPr id="0" name=""/>
        <dsp:cNvSpPr/>
      </dsp:nvSpPr>
      <dsp:spPr>
        <a:xfrm>
          <a:off x="1821003" y="2855649"/>
          <a:ext cx="1903766" cy="1903766"/>
        </a:xfrm>
        <a:prstGeom prst="ellipse">
          <a:avLst/>
        </a:prstGeom>
        <a:solidFill>
          <a:schemeClr val="accent5">
            <a:shade val="80000"/>
            <a:hueOff val="-401985"/>
            <a:satOff val="4960"/>
            <a:lumOff val="296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chemeClr val="tx2"/>
              </a:solidFill>
            </a:rPr>
            <a:t>MOBILNE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chemeClr val="tx2"/>
              </a:solidFill>
            </a:rPr>
            <a:t>APLIKACIJE</a:t>
          </a:r>
          <a:endParaRPr lang="hr-HR" sz="1400" b="1" kern="1200" dirty="0">
            <a:solidFill>
              <a:schemeClr val="tx2"/>
            </a:solidFill>
          </a:endParaRPr>
        </a:p>
      </dsp:txBody>
      <dsp:txXfrm>
        <a:off x="2099803" y="3331591"/>
        <a:ext cx="1346166" cy="951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CE59-AB43-44A3-9F52-BA21C57D390A}" type="datetime1">
              <a:rPr lang="hr-HR" smtClean="0"/>
              <a:pPr algn="r" rtl="0"/>
              <a:t>16.5.2017.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872C7C29-F5DC-43D3-962E-AFF22544E97B}" type="datetime1">
              <a:rPr lang="hr-HR" smtClean="0"/>
              <a:pPr algn="r"/>
              <a:t>16.5.2017.</a:t>
            </a:fld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5340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 smtClean="0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16.5.2017.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765FE14-8FEB-4FB7-96F3-248DCACF1460}" type="datetime1">
              <a:rPr lang="hr-HR" smtClean="0"/>
              <a:pPr/>
              <a:t>16.5.2017.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uč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" name="Prostoruč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uč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1" name="Prostoruč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</p:grpSp>
        <p:sp>
          <p:nvSpPr>
            <p:cNvPr id="12" name="Prostoruč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349938-8776-4BAB-91A7-F7F59A04B4A7}" type="datetime1">
              <a:rPr lang="hr-HR" smtClean="0"/>
              <a:pPr/>
              <a:t>16.5.2017.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smtClean="0"/>
              <a:t>Kliknite da biste uredili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81702F-4116-4F57-94B5-8524C41F8484}" type="datetime1">
              <a:rPr lang="hr-HR" smtClean="0"/>
              <a:pPr/>
              <a:t>16.5.2017.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r-HR" smtClean="0"/>
              <a:t>Kliknite da biste uredili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99DDC8-0C0D-408C-A278-3E5E49FCE68C}" type="datetime1">
              <a:rPr lang="hr-HR" smtClean="0"/>
              <a:pPr/>
              <a:t>16.5.2017.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smtClean="0"/>
              <a:t>Kliknite da biste uredili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BA255B-A5F4-40BB-BC25-5E81185CD54E}" type="datetime1">
              <a:rPr lang="hr-HR" smtClean="0"/>
              <a:pPr/>
              <a:t>16.5.2017.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r-HR" smtClean="0"/>
              <a:t>Kliknite da biste uredili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r-HR" smtClean="0"/>
              <a:t>Kliknite da biste uredili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28B6F2-E134-4EC4-BA79-DA75817F38EA}" type="datetime1">
              <a:rPr lang="hr-HR" smtClean="0"/>
              <a:pPr/>
              <a:t>16.5.2017.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 smtClean="0"/>
              <a:t>Kliknite da biste uredili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 smtClean="0"/>
              <a:t>Kliknite da biste uredili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C71986-3044-4F39-96BE-9827B10FC82C}" type="datetime1">
              <a:rPr lang="hr-HR" smtClean="0"/>
              <a:pPr/>
              <a:t>16.5.2017.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25DC41-1D85-4342-B928-E4421B5630A3}" type="datetime1">
              <a:rPr lang="hr-HR" smtClean="0"/>
              <a:pPr/>
              <a:t>16.5.2017.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819560-C839-46CB-AA65-661F80B5F9A5}" type="datetime1">
              <a:rPr lang="hr-HR" smtClean="0"/>
              <a:pPr/>
              <a:t>16.5.2017.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16.5.2017.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9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81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8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82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9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80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83" name="Rezervirano mjesto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A7A35-4548-4474-A8AF-8E83A54B9FA7}" type="datetime1">
              <a:rPr lang="hr-HR" smtClean="0"/>
              <a:pPr/>
              <a:t>16.5.2017.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 smtClean="0"/>
              <a:t>Uređivanje stilova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7D9FD832-5572-4A10-AAD1-6F0E9250574B}" type="datetime1">
              <a:rPr lang="hr-HR" smtClean="0"/>
              <a:pPr/>
              <a:t>16.5.2017.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drugaroditeljakpk.hr/kutak-za-roditelje" TargetMode="External"/><Relationship Id="rId2" Type="http://schemas.openxmlformats.org/officeDocument/2006/relationships/hyperlink" Target="http://www.hrabritelefon.hr/roditelj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oliklinika-djeca.hr/" TargetMode="External"/><Relationship Id="rId4" Type="http://schemas.openxmlformats.org/officeDocument/2006/relationships/hyperlink" Target="http://www.dijete.hr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127863" y="2364377"/>
            <a:ext cx="7720149" cy="1476101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hr-HR" dirty="0" smtClean="0"/>
              <a:t>Sigurno ponašanje na internetu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370112" y="4204062"/>
            <a:ext cx="6093236" cy="1269275"/>
          </a:xfrm>
        </p:spPr>
        <p:txBody>
          <a:bodyPr rtlCol="0">
            <a:normAutofit fontScale="62500" lnSpcReduction="20000"/>
          </a:bodyPr>
          <a:lstStyle/>
          <a:p>
            <a:pPr algn="ctr" rtl="0"/>
            <a:r>
              <a:rPr lang="hr-HR" dirty="0" smtClean="0"/>
              <a:t>Prezentaciju pripremila pedagoginja Monika </a:t>
            </a:r>
            <a:r>
              <a:rPr lang="hr-HR" dirty="0" err="1" smtClean="0"/>
              <a:t>Zrakić</a:t>
            </a:r>
            <a:r>
              <a:rPr lang="hr-HR" dirty="0" smtClean="0"/>
              <a:t>, </a:t>
            </a:r>
            <a:r>
              <a:rPr lang="hr-HR" dirty="0" err="1" smtClean="0"/>
              <a:t>mag</a:t>
            </a:r>
            <a:r>
              <a:rPr lang="hr-HR" dirty="0" smtClean="0"/>
              <a:t>.</a:t>
            </a:r>
          </a:p>
          <a:p>
            <a:pPr algn="ctr" rtl="0"/>
            <a:endParaRPr lang="hr-HR" dirty="0" smtClean="0"/>
          </a:p>
          <a:p>
            <a:pPr algn="ctr" rtl="0"/>
            <a:r>
              <a:rPr lang="hr-HR" dirty="0" smtClean="0"/>
              <a:t>Osnovna škola Matija Gubec Piškorevci</a:t>
            </a:r>
          </a:p>
          <a:p>
            <a:pPr algn="ctr" rtl="0"/>
            <a:endParaRPr lang="hr-HR" dirty="0" smtClean="0"/>
          </a:p>
          <a:p>
            <a:pPr algn="ctr" rtl="0"/>
            <a:r>
              <a:rPr lang="hr-HR" dirty="0" smtClean="0"/>
              <a:t>svibanj 2017.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6930" y="1589278"/>
            <a:ext cx="4273196" cy="80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Zaštita djece </a:t>
            </a:r>
            <a:r>
              <a:rPr lang="hr-HR" b="1" dirty="0"/>
              <a:t>i </a:t>
            </a:r>
            <a:r>
              <a:rPr lang="hr-HR" b="1" dirty="0" smtClean="0"/>
              <a:t>mladih na internetu: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65" y="1571612"/>
            <a:ext cx="9956800" cy="4873752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>
                <a:solidFill>
                  <a:schemeClr val="tx2"/>
                </a:solidFill>
              </a:rPr>
              <a:t>Dajte djeci i mladima do znanja da ste zainteresirani za njihove online aktivnosti</a:t>
            </a:r>
            <a:r>
              <a:rPr lang="hr-HR" dirty="0">
                <a:solidFill>
                  <a:schemeClr val="tx2"/>
                </a:solidFill>
              </a:rPr>
              <a:t>, tj:</a:t>
            </a:r>
          </a:p>
          <a:p>
            <a:pPr lvl="1"/>
            <a:r>
              <a:rPr lang="hr-HR" dirty="0" smtClean="0">
                <a:solidFill>
                  <a:schemeClr val="tx2"/>
                </a:solidFill>
              </a:rPr>
              <a:t>Ne </a:t>
            </a:r>
            <a:r>
              <a:rPr lang="hr-HR" dirty="0">
                <a:solidFill>
                  <a:schemeClr val="tx2"/>
                </a:solidFill>
              </a:rPr>
              <a:t>dozvolite djeci da njihova želja za privatnosti nadvlada Vašu potrebu i </a:t>
            </a:r>
            <a:r>
              <a:rPr lang="hr-HR" dirty="0" smtClean="0">
                <a:solidFill>
                  <a:schemeClr val="tx2"/>
                </a:solidFill>
              </a:rPr>
              <a:t>odgovornost za </a:t>
            </a:r>
            <a:r>
              <a:rPr lang="hr-HR" dirty="0">
                <a:solidFill>
                  <a:schemeClr val="tx2"/>
                </a:solidFill>
              </a:rPr>
              <a:t>nadzorom. </a:t>
            </a:r>
            <a:endParaRPr lang="hr-HR" dirty="0" smtClean="0">
              <a:solidFill>
                <a:schemeClr val="tx2"/>
              </a:solidFill>
            </a:endParaRPr>
          </a:p>
          <a:p>
            <a:pPr lvl="1"/>
            <a:r>
              <a:rPr lang="hr-HR" dirty="0" smtClean="0">
                <a:solidFill>
                  <a:schemeClr val="tx2"/>
                </a:solidFill>
              </a:rPr>
              <a:t>Upotrebljavajte </a:t>
            </a:r>
            <a:r>
              <a:rPr lang="hr-HR" dirty="0">
                <a:solidFill>
                  <a:schemeClr val="tx2"/>
                </a:solidFill>
              </a:rPr>
              <a:t>internet koliko možete i upoznajte se s online uslugama koje koriste </a:t>
            </a:r>
            <a:r>
              <a:rPr lang="hr-HR" dirty="0" smtClean="0">
                <a:solidFill>
                  <a:schemeClr val="tx2"/>
                </a:solidFill>
              </a:rPr>
              <a:t>Vaša djeca.</a:t>
            </a:r>
            <a:endParaRPr lang="hr-HR" dirty="0">
              <a:solidFill>
                <a:schemeClr val="tx2"/>
              </a:solidFill>
            </a:endParaRPr>
          </a:p>
          <a:p>
            <a:r>
              <a:rPr lang="hr-HR" b="1" dirty="0">
                <a:solidFill>
                  <a:schemeClr val="tx2"/>
                </a:solidFill>
              </a:rPr>
              <a:t>Postavite pravila korištenja interneta</a:t>
            </a:r>
          </a:p>
          <a:p>
            <a:pPr lvl="1"/>
            <a:r>
              <a:rPr lang="hr-HR" dirty="0">
                <a:solidFill>
                  <a:schemeClr val="tx2"/>
                </a:solidFill>
              </a:rPr>
              <a:t>Djeca se osjećaju </a:t>
            </a:r>
            <a:r>
              <a:rPr lang="hr-HR" dirty="0" smtClean="0">
                <a:solidFill>
                  <a:schemeClr val="tx2"/>
                </a:solidFill>
              </a:rPr>
              <a:t>sigurnijima </a:t>
            </a:r>
            <a:r>
              <a:rPr lang="hr-HR" dirty="0">
                <a:solidFill>
                  <a:schemeClr val="tx2"/>
                </a:solidFill>
              </a:rPr>
              <a:t>kad su pravila i posljedice ponašanja uključujući i </a:t>
            </a:r>
            <a:r>
              <a:rPr lang="hr-HR" dirty="0" smtClean="0">
                <a:solidFill>
                  <a:schemeClr val="tx2"/>
                </a:solidFill>
              </a:rPr>
              <a:t>upotrebu računala </a:t>
            </a:r>
            <a:r>
              <a:rPr lang="hr-HR" dirty="0">
                <a:solidFill>
                  <a:schemeClr val="tx2"/>
                </a:solidFill>
              </a:rPr>
              <a:t>jasno definirani, kad su granice jasno postavljene.  </a:t>
            </a:r>
          </a:p>
          <a:p>
            <a:r>
              <a:rPr lang="hr-HR" b="1" dirty="0">
                <a:solidFill>
                  <a:schemeClr val="tx2"/>
                </a:solidFill>
              </a:rPr>
              <a:t>Postavite računalo u dnevnu </a:t>
            </a:r>
            <a:r>
              <a:rPr lang="hr-HR" b="1" dirty="0" smtClean="0">
                <a:solidFill>
                  <a:schemeClr val="tx2"/>
                </a:solidFill>
              </a:rPr>
              <a:t>sobu</a:t>
            </a:r>
            <a:endParaRPr lang="hr-HR" b="1" dirty="0">
              <a:solidFill>
                <a:schemeClr val="tx2"/>
              </a:solidFill>
            </a:endParaRPr>
          </a:p>
          <a:p>
            <a:pPr lvl="1"/>
            <a:r>
              <a:rPr lang="hr-HR" dirty="0" smtClean="0">
                <a:solidFill>
                  <a:schemeClr val="tx2"/>
                </a:solidFill>
              </a:rPr>
              <a:t>Računalo </a:t>
            </a:r>
            <a:r>
              <a:rPr lang="hr-HR" dirty="0">
                <a:solidFill>
                  <a:schemeClr val="tx2"/>
                </a:solidFill>
              </a:rPr>
              <a:t>(s pristupom internetu) bi trebao biti u dnevnoj sobi </a:t>
            </a:r>
            <a:r>
              <a:rPr lang="hr-HR" dirty="0" smtClean="0">
                <a:solidFill>
                  <a:schemeClr val="tx2"/>
                </a:solidFill>
              </a:rPr>
              <a:t>kako </a:t>
            </a:r>
            <a:r>
              <a:rPr lang="hr-HR" dirty="0">
                <a:solidFill>
                  <a:schemeClr val="tx2"/>
                </a:solidFill>
              </a:rPr>
              <a:t>bi svi članovi obitelji mogli biti uključeni, a i </a:t>
            </a:r>
            <a:r>
              <a:rPr lang="hr-HR" dirty="0" smtClean="0">
                <a:solidFill>
                  <a:schemeClr val="tx2"/>
                </a:solidFill>
              </a:rPr>
              <a:t>nadgledanje aktivnosti </a:t>
            </a:r>
            <a:r>
              <a:rPr lang="hr-HR" dirty="0">
                <a:solidFill>
                  <a:schemeClr val="tx2"/>
                </a:solidFill>
              </a:rPr>
              <a:t>i količine provedenog vremena za računalom je tad lakše. </a:t>
            </a:r>
          </a:p>
          <a:p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8737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Zaštita djece </a:t>
            </a:r>
            <a:r>
              <a:rPr lang="hr-HR" b="1" dirty="0"/>
              <a:t>i </a:t>
            </a:r>
            <a:r>
              <a:rPr lang="hr-HR" b="1" dirty="0" smtClean="0"/>
              <a:t>mladih na internetu: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b="1" dirty="0">
                <a:solidFill>
                  <a:schemeClr val="tx2"/>
                </a:solidFill>
              </a:rPr>
              <a:t>Razgovarajte o opasnostima dijeljenja osobnih informacija na internet</a:t>
            </a:r>
          </a:p>
          <a:p>
            <a:pPr lvl="1"/>
            <a:r>
              <a:rPr lang="hr-HR" dirty="0">
                <a:solidFill>
                  <a:schemeClr val="tx2"/>
                </a:solidFill>
              </a:rPr>
              <a:t>Obajsnite djetetu opasnosti </a:t>
            </a:r>
            <a:r>
              <a:rPr lang="hr-HR" dirty="0" smtClean="0">
                <a:solidFill>
                  <a:schemeClr val="tx2"/>
                </a:solidFill>
              </a:rPr>
              <a:t>objavljivanja fotografija, njihovu trajnost </a:t>
            </a:r>
            <a:r>
              <a:rPr lang="hr-HR" dirty="0">
                <a:solidFill>
                  <a:schemeClr val="tx2"/>
                </a:solidFill>
              </a:rPr>
              <a:t>na internetu, načine zaštite privatnosti. </a:t>
            </a:r>
            <a:r>
              <a:rPr lang="hr-HR" dirty="0" smtClean="0">
                <a:solidFill>
                  <a:schemeClr val="tx2"/>
                </a:solidFill>
              </a:rPr>
              <a:t>Razgovarajte </a:t>
            </a:r>
            <a:r>
              <a:rPr lang="hr-HR" dirty="0">
                <a:solidFill>
                  <a:schemeClr val="tx2"/>
                </a:solidFill>
              </a:rPr>
              <a:t>o opasnostima komunikacije i susreta s nepoznatim odraslim osobama, o lošim namjerama i lažnom predstavljanju na internetu</a:t>
            </a:r>
            <a:r>
              <a:rPr lang="hr-HR" dirty="0" smtClean="0">
                <a:solidFill>
                  <a:schemeClr val="tx2"/>
                </a:solidFill>
              </a:rPr>
              <a:t>.</a:t>
            </a:r>
            <a:endParaRPr lang="hr-HR" dirty="0">
              <a:solidFill>
                <a:schemeClr val="tx2"/>
              </a:solidFill>
            </a:endParaRPr>
          </a:p>
          <a:p>
            <a:r>
              <a:rPr lang="hr-HR" b="1" dirty="0">
                <a:solidFill>
                  <a:schemeClr val="tx2"/>
                </a:solidFill>
              </a:rPr>
              <a:t>Istaknite važnost kulturnog ponašanja prema drugima. </a:t>
            </a:r>
          </a:p>
          <a:p>
            <a:pPr lvl="1"/>
            <a:r>
              <a:rPr lang="hr-HR" dirty="0" smtClean="0">
                <a:solidFill>
                  <a:schemeClr val="tx2"/>
                </a:solidFill>
              </a:rPr>
              <a:t>Objasnite da šaljive </a:t>
            </a:r>
            <a:r>
              <a:rPr lang="hr-HR" dirty="0">
                <a:solidFill>
                  <a:schemeClr val="tx2"/>
                </a:solidFill>
              </a:rPr>
              <a:t>poruke nekome mogu biti uvredljive, </a:t>
            </a:r>
            <a:r>
              <a:rPr lang="hr-HR" dirty="0" smtClean="0">
                <a:solidFill>
                  <a:schemeClr val="tx2"/>
                </a:solidFill>
              </a:rPr>
              <a:t>da je anonimnost prividna i da svako računalo ima svoju specifičnu adresu i može se locirati korisnik, </a:t>
            </a:r>
          </a:p>
          <a:p>
            <a:pPr lvl="1"/>
            <a:r>
              <a:rPr lang="hr-HR" dirty="0" smtClean="0">
                <a:solidFill>
                  <a:schemeClr val="tx2"/>
                </a:solidFill>
              </a:rPr>
              <a:t>Potaknite ga da promišlja u koje se aktivnosti treba uključiti i ako primijeti da sudjeluje u nečemu što nije dobro da reagira, obrati se osobi od povjerenja, učitelju ili roditelju</a:t>
            </a:r>
            <a:endParaRPr lang="hr-HR" dirty="0">
              <a:solidFill>
                <a:schemeClr val="tx2"/>
              </a:solidFill>
            </a:endParaRPr>
          </a:p>
          <a:p>
            <a:r>
              <a:rPr lang="hr-HR" b="1" dirty="0" smtClean="0">
                <a:solidFill>
                  <a:schemeClr val="tx2"/>
                </a:solidFill>
              </a:rPr>
              <a:t>Informirajte se i razmjenjujte informacije</a:t>
            </a:r>
          </a:p>
          <a:p>
            <a:pPr lvl="1"/>
            <a:r>
              <a:rPr lang="hr-HR" dirty="0" smtClean="0">
                <a:solidFill>
                  <a:schemeClr val="tx2"/>
                </a:solidFill>
              </a:rPr>
              <a:t>Čitajte, posjetite web stranice koje govore o zaštiti djece na internetu. Razgovarajte s učiteljima u školi i drugim roditeljima te učite načine korištenja novih tehnologija. </a:t>
            </a:r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112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Što kada se nasilje dogodi?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 smtClean="0">
                <a:solidFill>
                  <a:schemeClr val="tx2"/>
                </a:solidFill>
              </a:rPr>
              <a:t>Ukoliko se nasilje dogodi</a:t>
            </a:r>
          </a:p>
          <a:p>
            <a:r>
              <a:rPr lang="hr-HR" b="1" dirty="0" smtClean="0">
                <a:solidFill>
                  <a:schemeClr val="tx2"/>
                </a:solidFill>
              </a:rPr>
              <a:t>Pokušajte otkriti identitet nasilnika. Obratite se školi i/ili policiji.</a:t>
            </a:r>
          </a:p>
          <a:p>
            <a:r>
              <a:rPr lang="hr-HR" b="1" dirty="0" smtClean="0">
                <a:solidFill>
                  <a:schemeClr val="tx2"/>
                </a:solidFill>
              </a:rPr>
              <a:t>Čuvajte poruke koje mogu poslužiti kao dokaz</a:t>
            </a:r>
          </a:p>
          <a:p>
            <a:r>
              <a:rPr lang="hr-HR" b="1" dirty="0" smtClean="0">
                <a:solidFill>
                  <a:schemeClr val="tx2"/>
                </a:solidFill>
              </a:rPr>
              <a:t>Ako je dijete žrtva objasnite mu da nije krivo i razgovarajte o njegovim osjećajima.</a:t>
            </a:r>
          </a:p>
          <a:p>
            <a:r>
              <a:rPr lang="hr-HR" b="1" dirty="0" smtClean="0">
                <a:solidFill>
                  <a:schemeClr val="tx2"/>
                </a:solidFill>
              </a:rPr>
              <a:t>Ključna je suradnja roditelja i škole</a:t>
            </a:r>
          </a:p>
          <a:p>
            <a:r>
              <a:rPr lang="hr-HR" b="1" dirty="0" smtClean="0">
                <a:solidFill>
                  <a:schemeClr val="tx2"/>
                </a:solidFill>
              </a:rPr>
              <a:t>Prijavite nasilje putem interneta preko aplikacije RED BUTTON</a:t>
            </a:r>
          </a:p>
          <a:p>
            <a:r>
              <a:rPr lang="hr-HR" b="1" dirty="0" smtClean="0">
                <a:solidFill>
                  <a:schemeClr val="tx2"/>
                </a:solidFill>
              </a:rPr>
              <a:t>Savjetujte se sa stručnjakom - kontaktirajte “Hrabri telefon za mame i tate” pozivom na broj 0800 </a:t>
            </a:r>
            <a:r>
              <a:rPr lang="hr-HR" b="1" dirty="0" err="1" smtClean="0">
                <a:solidFill>
                  <a:schemeClr val="tx2"/>
                </a:solidFill>
              </a:rPr>
              <a:t>0800</a:t>
            </a:r>
            <a:r>
              <a:rPr lang="hr-HR" b="1" dirty="0" smtClean="0">
                <a:solidFill>
                  <a:schemeClr val="tx2"/>
                </a:solidFill>
              </a:rPr>
              <a:t> </a:t>
            </a:r>
          </a:p>
          <a:p>
            <a:endParaRPr lang="hr-HR" b="1" dirty="0" smtClean="0">
              <a:solidFill>
                <a:schemeClr val="tx2"/>
              </a:solidFill>
            </a:endParaRPr>
          </a:p>
          <a:p>
            <a:endParaRPr lang="hr-H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50" b="9501"/>
          <a:stretch/>
        </p:blipFill>
        <p:spPr>
          <a:xfrm>
            <a:off x="-37633" y="966651"/>
            <a:ext cx="6229427" cy="31891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21"/>
          <a:stretch/>
        </p:blipFill>
        <p:spPr>
          <a:xfrm>
            <a:off x="6286501" y="1881051"/>
            <a:ext cx="4853550" cy="3286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84309" y="2194560"/>
            <a:ext cx="5972433" cy="44118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794" r="20050" b="34579"/>
          <a:stretch/>
        </p:blipFill>
        <p:spPr bwMode="auto">
          <a:xfrm>
            <a:off x="36946" y="6186056"/>
            <a:ext cx="8987273" cy="67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42" r="20050" b="66293"/>
          <a:stretch/>
        </p:blipFill>
        <p:spPr bwMode="auto">
          <a:xfrm>
            <a:off x="55419" y="5696202"/>
            <a:ext cx="8968800" cy="59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54" r="2789" b="74439"/>
          <a:stretch/>
        </p:blipFill>
        <p:spPr>
          <a:xfrm>
            <a:off x="180637" y="5645300"/>
            <a:ext cx="6259351" cy="1043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0" t="17750" r="35654" b="41342"/>
          <a:stretch/>
        </p:blipFill>
        <p:spPr bwMode="auto">
          <a:xfrm>
            <a:off x="6233702" y="-182879"/>
            <a:ext cx="5729151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ravokutnik 10"/>
          <p:cNvSpPr/>
          <p:nvPr/>
        </p:nvSpPr>
        <p:spPr>
          <a:xfrm>
            <a:off x="613954" y="220415"/>
            <a:ext cx="5006874" cy="83099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tx2"/>
                </a:solidFill>
              </a:rPr>
              <a:t>SVAKODNEVNO U </a:t>
            </a:r>
            <a:br>
              <a:rPr lang="hr-HR" sz="2400" b="1" dirty="0" smtClean="0">
                <a:solidFill>
                  <a:schemeClr val="tx2"/>
                </a:solidFill>
              </a:rPr>
            </a:br>
            <a:r>
              <a:rPr lang="hr-HR" sz="2400" b="1" dirty="0" smtClean="0">
                <a:solidFill>
                  <a:schemeClr val="tx2"/>
                </a:solidFill>
              </a:rPr>
              <a:t>HRVATSKOJ</a:t>
            </a:r>
            <a:endParaRPr lang="hr-HR" sz="24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 l="16182" t="21423" r="30489" b="28393"/>
          <a:stretch>
            <a:fillRect/>
          </a:stretch>
        </p:blipFill>
        <p:spPr bwMode="auto">
          <a:xfrm>
            <a:off x="4949670" y="1614415"/>
            <a:ext cx="6938683" cy="3671047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599" b="21574"/>
          <a:stretch>
            <a:fillRect/>
          </a:stretch>
        </p:blipFill>
        <p:spPr>
          <a:xfrm>
            <a:off x="6518365" y="4206240"/>
            <a:ext cx="5673635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5504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“Plavi kit” – opasna računalna igrica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dirty="0" smtClean="0">
                <a:solidFill>
                  <a:schemeClr val="tx2"/>
                </a:solidFill>
              </a:rPr>
              <a:t>Iako nije službeno potvrđeno postojanje igre „Blue Whale“ ili „Plavi kit“ </a:t>
            </a:r>
            <a:r>
              <a:rPr lang="hr-HR" dirty="0" smtClean="0">
                <a:solidFill>
                  <a:schemeClr val="tx2"/>
                </a:solidFill>
              </a:rPr>
              <a:t>ta se opasna igra </a:t>
            </a:r>
            <a:r>
              <a:rPr lang="vi-VN" dirty="0" smtClean="0">
                <a:solidFill>
                  <a:schemeClr val="tx2"/>
                </a:solidFill>
              </a:rPr>
              <a:t>posljednjih tjedana </a:t>
            </a:r>
            <a:r>
              <a:rPr lang="hr-HR" dirty="0" smtClean="0">
                <a:solidFill>
                  <a:schemeClr val="tx2"/>
                </a:solidFill>
              </a:rPr>
              <a:t>javlja </a:t>
            </a:r>
            <a:r>
              <a:rPr lang="vi-VN" dirty="0" smtClean="0">
                <a:solidFill>
                  <a:schemeClr val="tx2"/>
                </a:solidFill>
              </a:rPr>
              <a:t>posvuda </a:t>
            </a:r>
            <a:endParaRPr lang="hr-HR" dirty="0" smtClean="0">
              <a:solidFill>
                <a:schemeClr val="tx2"/>
              </a:solidFill>
            </a:endParaRPr>
          </a:p>
          <a:p>
            <a:r>
              <a:rPr lang="hr-HR" dirty="0" smtClean="0">
                <a:solidFill>
                  <a:schemeClr val="tx2"/>
                </a:solidFill>
              </a:rPr>
              <a:t>Pitamo se</a:t>
            </a:r>
            <a:r>
              <a:rPr lang="vi-VN" dirty="0" smtClean="0">
                <a:solidFill>
                  <a:schemeClr val="tx2"/>
                </a:solidFill>
              </a:rPr>
              <a:t> ima li uopće mjesta </a:t>
            </a:r>
            <a:r>
              <a:rPr lang="vi-VN" b="1" dirty="0" smtClean="0">
                <a:solidFill>
                  <a:schemeClr val="tx2"/>
                </a:solidFill>
              </a:rPr>
              <a:t>panici</a:t>
            </a:r>
            <a:r>
              <a:rPr lang="vi-VN" dirty="0" smtClean="0">
                <a:solidFill>
                  <a:schemeClr val="tx2"/>
                </a:solidFill>
              </a:rPr>
              <a:t> i je li riječ o </a:t>
            </a:r>
            <a:r>
              <a:rPr lang="vi-VN" b="1" dirty="0" smtClean="0">
                <a:solidFill>
                  <a:schemeClr val="tx2"/>
                </a:solidFill>
              </a:rPr>
              <a:t>senzacionalizmu</a:t>
            </a:r>
            <a:r>
              <a:rPr lang="hr-HR" dirty="0" smtClean="0">
                <a:solidFill>
                  <a:schemeClr val="tx2"/>
                </a:solidFill>
              </a:rPr>
              <a:t>?</a:t>
            </a:r>
            <a:r>
              <a:rPr lang="vi-VN" dirty="0" smtClean="0">
                <a:solidFill>
                  <a:schemeClr val="tx2"/>
                </a:solidFill>
              </a:rPr>
              <a:t> </a:t>
            </a:r>
            <a:endParaRPr lang="hr-HR" dirty="0" smtClean="0">
              <a:solidFill>
                <a:schemeClr val="tx2"/>
              </a:solidFill>
            </a:endParaRPr>
          </a:p>
          <a:p>
            <a:r>
              <a:rPr lang="hr-HR" dirty="0" smtClean="0">
                <a:solidFill>
                  <a:schemeClr val="tx2"/>
                </a:solidFill>
              </a:rPr>
              <a:t>Ako postoji „Plavi kit“ ili bilo koja igra sličnog sadržaja onda je to sušta  suprotnost od igre i ne bi je trebalo tako zvati. Igra bi trebala služiti za zabavu, razonodu i poticanje zdravog razvoja. Takav koncept igre bila bi </a:t>
            </a:r>
            <a:r>
              <a:rPr lang="hr-HR" b="1" dirty="0" smtClean="0">
                <a:solidFill>
                  <a:schemeClr val="tx2"/>
                </a:solidFill>
              </a:rPr>
              <a:t>opasna aplikacija.</a:t>
            </a:r>
            <a:r>
              <a:rPr lang="hr-HR" dirty="0" smtClean="0">
                <a:solidFill>
                  <a:schemeClr val="tx2"/>
                </a:solidFill>
              </a:rPr>
              <a:t> 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Djeci i mladima zanimljivi su sadržaji koji su novi, drugačiji i na neki način odskaču od njihove svakodnevnice. Medijski način izvještavanja može uvelike doprinijeti popularnosti ovakvih sadržaja. Neki mladi mogu se naći upravo potaknuti takvim medijskim napisima.</a:t>
            </a:r>
          </a:p>
          <a:p>
            <a:r>
              <a:rPr lang="hr-HR" dirty="0" smtClean="0">
                <a:solidFill>
                  <a:schemeClr val="tx2"/>
                </a:solidFill>
              </a:rPr>
              <a:t>Roditelji i drugi odrasli uključeni u brigu o djeci i mladima vjerojatno osjećaju strah i brigu kad čuju o postojanju ovakve aplikacije.</a:t>
            </a:r>
            <a:endParaRPr lang="hr-H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radi igrica “Plavi kit” </a:t>
            </a:r>
            <a:r>
              <a:rPr lang="hr-HR" sz="2800" dirty="0" smtClean="0"/>
              <a:t>(prema glasinama)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8823" y="1752600"/>
            <a:ext cx="11207931" cy="4229100"/>
          </a:xfrm>
        </p:spPr>
        <p:txBody>
          <a:bodyPr>
            <a:noAutofit/>
          </a:bodyPr>
          <a:lstStyle/>
          <a:p>
            <a:r>
              <a:rPr lang="hr-HR" sz="1600" b="1" dirty="0" smtClean="0">
                <a:solidFill>
                  <a:schemeClr val="tx2"/>
                </a:solidFill>
              </a:rPr>
              <a:t>ODNOS POVJERENJA: </a:t>
            </a:r>
            <a:r>
              <a:rPr lang="vi-VN" sz="1600" dirty="0" smtClean="0">
                <a:solidFill>
                  <a:schemeClr val="tx2"/>
                </a:solidFill>
              </a:rPr>
              <a:t>administrator koji kontaktira mladu osobu posvećuje joj pažnju i vrijeme</a:t>
            </a:r>
            <a:r>
              <a:rPr lang="hr-HR" sz="1600" dirty="0" smtClean="0">
                <a:solidFill>
                  <a:schemeClr val="tx2"/>
                </a:solidFill>
              </a:rPr>
              <a:t>, </a:t>
            </a:r>
            <a:r>
              <a:rPr lang="vi-VN" sz="1600" dirty="0" smtClean="0">
                <a:solidFill>
                  <a:schemeClr val="tx2"/>
                </a:solidFill>
              </a:rPr>
              <a:t>tražiti privatne fotografije, iskustva</a:t>
            </a:r>
            <a:r>
              <a:rPr lang="hr-HR" sz="1600" dirty="0" smtClean="0">
                <a:solidFill>
                  <a:schemeClr val="tx2"/>
                </a:solidFill>
              </a:rPr>
              <a:t>, </a:t>
            </a:r>
            <a:r>
              <a:rPr lang="vi-VN" sz="1600" dirty="0" smtClean="0">
                <a:solidFill>
                  <a:schemeClr val="tx2"/>
                </a:solidFill>
              </a:rPr>
              <a:t>razgovara s mladom osobom primjerice o besmislu života, tome kako ju nitko zapravo ne vidi, ne čuje i ne razumije – svemu što su tipični adolescentski strahovi i tegobe.</a:t>
            </a:r>
            <a:r>
              <a:rPr lang="hr-HR" sz="1600" dirty="0" smtClean="0">
                <a:solidFill>
                  <a:schemeClr val="tx2"/>
                </a:solidFill>
              </a:rPr>
              <a:t> </a:t>
            </a:r>
            <a:r>
              <a:rPr lang="vi-VN" sz="1600" dirty="0" smtClean="0">
                <a:solidFill>
                  <a:schemeClr val="tx2"/>
                </a:solidFill>
              </a:rPr>
              <a:t>Mlada osoba u administratoru bi tada našla nekoga tko ju razumije</a:t>
            </a:r>
            <a:r>
              <a:rPr lang="hr-HR" sz="1600" dirty="0" smtClean="0">
                <a:solidFill>
                  <a:schemeClr val="tx2"/>
                </a:solidFill>
              </a:rPr>
              <a:t>. </a:t>
            </a:r>
            <a:r>
              <a:rPr lang="vi-VN" sz="1600" dirty="0" smtClean="0">
                <a:solidFill>
                  <a:schemeClr val="tx2"/>
                </a:solidFill>
              </a:rPr>
              <a:t>Takav autoritet navodno počinje zauzimati središnju ulogu u životu mlade osobe. </a:t>
            </a:r>
            <a:endParaRPr lang="hr-HR" sz="1600" dirty="0" smtClean="0">
              <a:solidFill>
                <a:schemeClr val="tx2"/>
              </a:solidFill>
            </a:endParaRPr>
          </a:p>
          <a:p>
            <a:r>
              <a:rPr lang="hr-HR" sz="1600" b="1" dirty="0" smtClean="0">
                <a:solidFill>
                  <a:schemeClr val="tx2"/>
                </a:solidFill>
              </a:rPr>
              <a:t>ZASTRAŠIVANJE:</a:t>
            </a:r>
            <a:r>
              <a:rPr lang="hr-HR" sz="1600" dirty="0" smtClean="0">
                <a:solidFill>
                  <a:schemeClr val="tx2"/>
                </a:solidFill>
              </a:rPr>
              <a:t> </a:t>
            </a:r>
            <a:r>
              <a:rPr lang="vi-VN" sz="1600" dirty="0" smtClean="0">
                <a:solidFill>
                  <a:schemeClr val="tx2"/>
                </a:solidFill>
              </a:rPr>
              <a:t>Dodatna metoda koju administratori navodno koriste je zastrašivanje. Ako mlada osoba razmišlja o napuštanju igre, administrator ju navodno uvjerava da preko računala može doći do njenih podataka, javno ju osramotiti, nauditi njenim bližnjima i slično. Iz straha mlada osoba tada navodno ostaje u igri</a:t>
            </a:r>
            <a:r>
              <a:rPr lang="hr-HR" sz="1600" dirty="0" smtClean="0">
                <a:solidFill>
                  <a:schemeClr val="tx2"/>
                </a:solidFill>
              </a:rPr>
              <a:t>.</a:t>
            </a:r>
            <a:endParaRPr lang="vi-VN" sz="1600" dirty="0" smtClean="0">
              <a:solidFill>
                <a:schemeClr val="tx2"/>
              </a:solidFill>
            </a:endParaRPr>
          </a:p>
          <a:p>
            <a:r>
              <a:rPr lang="hr-HR" sz="1600" b="1" dirty="0" smtClean="0">
                <a:solidFill>
                  <a:schemeClr val="tx2"/>
                </a:solidFill>
              </a:rPr>
              <a:t>IZOLIRANJE: </a:t>
            </a:r>
            <a:r>
              <a:rPr lang="hr-HR" sz="1600" dirty="0" smtClean="0">
                <a:solidFill>
                  <a:schemeClr val="tx2"/>
                </a:solidFill>
              </a:rPr>
              <a:t>I</a:t>
            </a:r>
            <a:r>
              <a:rPr lang="vi-VN" sz="1600" dirty="0" smtClean="0">
                <a:solidFill>
                  <a:schemeClr val="tx2"/>
                </a:solidFill>
              </a:rPr>
              <a:t>duća metoda koju administratori navodno koriste je apsolutno izoliranje mlade osobe od obitelji</a:t>
            </a:r>
            <a:r>
              <a:rPr lang="hr-HR" sz="1600" dirty="0" smtClean="0">
                <a:solidFill>
                  <a:schemeClr val="tx2"/>
                </a:solidFill>
              </a:rPr>
              <a:t> i </a:t>
            </a:r>
            <a:r>
              <a:rPr lang="vi-VN" sz="1600" dirty="0" smtClean="0">
                <a:solidFill>
                  <a:schemeClr val="tx2"/>
                </a:solidFill>
              </a:rPr>
              <a:t>prijatelja</a:t>
            </a:r>
            <a:r>
              <a:rPr lang="hr-HR" sz="1600" dirty="0" smtClean="0">
                <a:solidFill>
                  <a:schemeClr val="tx2"/>
                </a:solidFill>
              </a:rPr>
              <a:t>.</a:t>
            </a:r>
            <a:r>
              <a:rPr lang="vi-VN" sz="1600" dirty="0" smtClean="0">
                <a:solidFill>
                  <a:schemeClr val="tx2"/>
                </a:solidFill>
              </a:rPr>
              <a:t> Tako se priča da se primjerice postavljaju zadatci da ne smije ni s kim razgovarati, da mora ustati usred noći i gledati horore ili psihodelične sadržaje, sama hodati po rubu zgrade i slično. Ako je to tako, onda bi se mlada osoba našla odcijepljena od svakoga tko bi joj mogao pomoći, a umorna, neispavana i pobuđena negativnim sadržajima, još bi bila podložnija utjecaju autoriteta koji joj zadaje nove zadatke.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Savjeti za roditelje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1630680"/>
          </a:xfrm>
        </p:spPr>
        <p:txBody>
          <a:bodyPr>
            <a:noAutofit/>
          </a:bodyPr>
          <a:lstStyle/>
          <a:p>
            <a:pPr algn="just"/>
            <a:r>
              <a:rPr lang="hr-HR" sz="2000" dirty="0" smtClean="0">
                <a:solidFill>
                  <a:schemeClr val="tx2"/>
                </a:solidFill>
              </a:rPr>
              <a:t>Kao za većinu stvari u životima djece i mladih, </a:t>
            </a:r>
            <a:r>
              <a:rPr lang="hr-HR" sz="2000" b="1" dirty="0" smtClean="0">
                <a:solidFill>
                  <a:schemeClr val="tx2"/>
                </a:solidFill>
              </a:rPr>
              <a:t>odnos s roditeljima od iznimne je važnosti. </a:t>
            </a:r>
            <a:r>
              <a:rPr lang="hr-HR" sz="2000" dirty="0" smtClean="0">
                <a:solidFill>
                  <a:schemeClr val="tx2"/>
                </a:solidFill>
              </a:rPr>
              <a:t>Pristupite </a:t>
            </a:r>
            <a:r>
              <a:rPr lang="hr-HR" sz="2000" b="1" dirty="0" smtClean="0">
                <a:solidFill>
                  <a:schemeClr val="tx2"/>
                </a:solidFill>
              </a:rPr>
              <a:t>otvoreno</a:t>
            </a:r>
            <a:r>
              <a:rPr lang="hr-HR" sz="2000" dirty="0" smtClean="0">
                <a:solidFill>
                  <a:schemeClr val="tx2"/>
                </a:solidFill>
              </a:rPr>
              <a:t> svom djetetu. Pitajte ga je li čulo za ovakve igre i aplikacije. Razgovarajte i raspravljajte o njima. Potaknite djetetovo </a:t>
            </a:r>
            <a:r>
              <a:rPr lang="hr-HR" sz="2000" b="1" dirty="0" smtClean="0">
                <a:solidFill>
                  <a:schemeClr val="tx2"/>
                </a:solidFill>
              </a:rPr>
              <a:t>kritičko mišljenje</a:t>
            </a:r>
            <a:r>
              <a:rPr lang="hr-HR" sz="2000" dirty="0" smtClean="0">
                <a:solidFill>
                  <a:schemeClr val="tx2"/>
                </a:solidFill>
              </a:rPr>
              <a:t>. </a:t>
            </a:r>
            <a:r>
              <a:rPr lang="hr-HR" sz="2000" b="1" dirty="0" smtClean="0">
                <a:solidFill>
                  <a:schemeClr val="tx2"/>
                </a:solidFill>
              </a:rPr>
              <a:t>Objasnite</a:t>
            </a:r>
            <a:r>
              <a:rPr lang="hr-HR" sz="2000" dirty="0" smtClean="0">
                <a:solidFill>
                  <a:schemeClr val="tx2"/>
                </a:solidFill>
              </a:rPr>
              <a:t> mu razne </a:t>
            </a:r>
            <a:r>
              <a:rPr lang="hr-HR" sz="2000" b="1" dirty="0" smtClean="0">
                <a:solidFill>
                  <a:schemeClr val="tx2"/>
                </a:solidFill>
              </a:rPr>
              <a:t>štetne utjecaje </a:t>
            </a:r>
            <a:r>
              <a:rPr lang="hr-HR" sz="2000" dirty="0" smtClean="0">
                <a:solidFill>
                  <a:schemeClr val="tx2"/>
                </a:solidFill>
              </a:rPr>
              <a:t>takvih aplikacija i </a:t>
            </a:r>
            <a:r>
              <a:rPr lang="hr-HR" sz="2000" b="1" dirty="0" smtClean="0">
                <a:solidFill>
                  <a:schemeClr val="tx2"/>
                </a:solidFill>
              </a:rPr>
              <a:t>ponudite</a:t>
            </a:r>
            <a:r>
              <a:rPr lang="hr-HR" sz="2000" dirty="0" smtClean="0">
                <a:solidFill>
                  <a:schemeClr val="tx2"/>
                </a:solidFill>
              </a:rPr>
              <a:t> mu neke druge sadržaje.</a:t>
            </a:r>
            <a:endParaRPr lang="hr-HR" sz="2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959" t="33571" r="40163" b="38572"/>
          <a:stretch>
            <a:fillRect/>
          </a:stretch>
        </p:blipFill>
        <p:spPr bwMode="auto">
          <a:xfrm>
            <a:off x="2129247" y="3396341"/>
            <a:ext cx="7837714" cy="273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KORISNI IZVORI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HRABRI TELEFON: </a:t>
            </a:r>
            <a:r>
              <a:rPr lang="hr-HR" dirty="0" smtClean="0">
                <a:hlinkClick r:id="rId2"/>
              </a:rPr>
              <a:t>http</a:t>
            </a:r>
            <a:r>
              <a:rPr lang="hr-HR" dirty="0" smtClean="0">
                <a:hlinkClick r:id="rId2"/>
              </a:rPr>
              <a:t>://www.hrabritelefon.hr/roditelji</a:t>
            </a:r>
            <a:r>
              <a:rPr lang="hr-HR" dirty="0" smtClean="0">
                <a:hlinkClick r:id="rId2"/>
              </a:rPr>
              <a:t>/</a:t>
            </a:r>
            <a:r>
              <a:rPr lang="hr-HR" dirty="0" smtClean="0"/>
              <a:t> </a:t>
            </a:r>
            <a:endParaRPr lang="hr-HR" dirty="0" smtClean="0"/>
          </a:p>
          <a:p>
            <a:r>
              <a:rPr lang="hr-HR" dirty="0" smtClean="0"/>
              <a:t>UDRUGA RODITELJA KORAK PO KORAK:</a:t>
            </a:r>
          </a:p>
          <a:p>
            <a:pPr>
              <a:buNone/>
            </a:pPr>
            <a:r>
              <a:rPr lang="hr-HR" dirty="0" smtClean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www.udrugaroditeljakpk.hr/kutak-za-roditelje</a:t>
            </a:r>
            <a:r>
              <a:rPr lang="hr-HR" dirty="0" smtClean="0"/>
              <a:t> </a:t>
            </a:r>
          </a:p>
          <a:p>
            <a:r>
              <a:rPr lang="hr-HR" dirty="0" smtClean="0"/>
              <a:t>PRAVOBRANITELJICA ZA </a:t>
            </a:r>
            <a:r>
              <a:rPr lang="hr-HR" dirty="0" smtClean="0"/>
              <a:t>DJECU: </a:t>
            </a:r>
            <a:r>
              <a:rPr lang="hr-HR" dirty="0" smtClean="0">
                <a:hlinkClick r:id="rId4"/>
              </a:rPr>
              <a:t>http://www.dijete.hr</a:t>
            </a:r>
            <a:r>
              <a:rPr lang="hr-HR" dirty="0" smtClean="0">
                <a:hlinkClick r:id="rId4"/>
              </a:rPr>
              <a:t>/</a:t>
            </a:r>
            <a:r>
              <a:rPr lang="hr-HR" dirty="0" smtClean="0"/>
              <a:t> </a:t>
            </a:r>
          </a:p>
          <a:p>
            <a:r>
              <a:rPr lang="hr-HR" dirty="0" smtClean="0"/>
              <a:t>POLIKLINIKA ZA ZAŠTITU DJECE GRADA ZAGREBA: </a:t>
            </a:r>
            <a:r>
              <a:rPr lang="hr-HR" dirty="0" smtClean="0">
                <a:hlinkClick r:id="rId5"/>
              </a:rPr>
              <a:t>http</a:t>
            </a:r>
            <a:r>
              <a:rPr lang="hr-HR" dirty="0" smtClean="0">
                <a:hlinkClick r:id="rId5"/>
              </a:rPr>
              <a:t>://www.poliklinika-djeca.hr</a:t>
            </a:r>
            <a:r>
              <a:rPr lang="hr-HR" dirty="0" smtClean="0">
                <a:hlinkClick r:id="rId5"/>
              </a:rPr>
              <a:t>/</a:t>
            </a:r>
            <a:r>
              <a:rPr lang="hr-HR" dirty="0" smtClean="0"/>
              <a:t> </a:t>
            </a:r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929527"/>
          </a:xfrm>
        </p:spPr>
        <p:txBody>
          <a:bodyPr>
            <a:normAutofit fontScale="90000"/>
          </a:bodyPr>
          <a:lstStyle/>
          <a:p>
            <a:r>
              <a:rPr lang="hr-HR" sz="2800" dirty="0" smtClean="0"/>
              <a:t>Naučimo ih biti veliki!</a:t>
            </a:r>
            <a:endParaRPr lang="hr-HR" sz="2800" dirty="0"/>
          </a:p>
        </p:txBody>
      </p:sp>
      <p:pic>
        <p:nvPicPr>
          <p:cNvPr id="7" name="Rezervirano mjesto slike 6" descr="sigurno-surfanje-roditelji-iStoc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073" r="7073"/>
          <a:stretch>
            <a:fillRect/>
          </a:stretch>
        </p:blipFill>
        <p:spPr>
          <a:xfrm>
            <a:off x="823550" y="1044258"/>
            <a:ext cx="5943600" cy="4572000"/>
          </a:xfrm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7479828" y="2980755"/>
            <a:ext cx="4381246" cy="2168517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POZORNOSTI!</a:t>
            </a:r>
            <a:endParaRPr lang="hr-HR" sz="4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Što je to internet</a:t>
            </a:r>
          </a:p>
          <a:p>
            <a:r>
              <a:rPr lang="hr-HR" b="1" dirty="0" smtClean="0"/>
              <a:t>Navike korištenja interneta</a:t>
            </a:r>
          </a:p>
          <a:p>
            <a:r>
              <a:rPr lang="hr-HR" b="1" dirty="0" smtClean="0"/>
              <a:t>Prednosti i nedostaci interneta</a:t>
            </a:r>
          </a:p>
          <a:p>
            <a:r>
              <a:rPr lang="hr-HR" b="1" dirty="0" smtClean="0"/>
              <a:t>Nasilje na internetu</a:t>
            </a:r>
          </a:p>
          <a:p>
            <a:r>
              <a:rPr lang="hr-HR" b="1" dirty="0" smtClean="0"/>
              <a:t>Zaštita djece i mladih na internetu</a:t>
            </a:r>
          </a:p>
          <a:p>
            <a:r>
              <a:rPr lang="hr-HR" b="1" dirty="0" smtClean="0"/>
              <a:t>Opasna računalna igrica “Plavi kit”</a:t>
            </a:r>
          </a:p>
          <a:p>
            <a:r>
              <a:rPr lang="hr-HR" b="1" dirty="0" smtClean="0"/>
              <a:t>Korisne stranice</a:t>
            </a:r>
            <a:endParaRPr lang="hr-H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78" y="0"/>
            <a:ext cx="10058402" cy="1219200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 smtClean="0"/>
              <a:t>Što je to internet i koje sadržaje djeca konzumiraju na internetu?</a:t>
            </a:r>
            <a:r>
              <a:rPr lang="hr-HR" sz="2800" dirty="0" smtClean="0"/>
              <a:t> 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194" y="1799499"/>
            <a:ext cx="3566160" cy="42877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hr-HR" sz="2800" b="1" dirty="0" smtClean="0">
                <a:solidFill>
                  <a:schemeClr val="tx2"/>
                </a:solidFill>
              </a:rPr>
              <a:t>Internet je svjetska globalna mreža koja omogućuje elektroničku povezanost i komunikaciju putem računala.</a:t>
            </a:r>
            <a:r>
              <a:rPr lang="hr-HR" sz="2800" b="1" dirty="0">
                <a:solidFill>
                  <a:schemeClr val="tx2"/>
                </a:solidFill>
              </a:rPr>
              <a:t> </a:t>
            </a:r>
            <a:endParaRPr lang="hr-HR" sz="2800" b="1" dirty="0" smtClean="0">
              <a:solidFill>
                <a:schemeClr val="tx2"/>
              </a:solidFill>
            </a:endParaRPr>
          </a:p>
        </p:txBody>
      </p:sp>
      <p:graphicFrame>
        <p:nvGraphicFramePr>
          <p:cNvPr id="15" name="Rezervirano mjesto sadržaja 14"/>
          <p:cNvGraphicFramePr>
            <a:graphicFrameLocks noGrp="1"/>
          </p:cNvGraphicFramePr>
          <p:nvPr>
            <p:ph sz="half" idx="2"/>
          </p:nvPr>
        </p:nvGraphicFramePr>
        <p:xfrm>
          <a:off x="5577840" y="1254035"/>
          <a:ext cx="5545773" cy="4759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ravokutnik 4"/>
          <p:cNvSpPr/>
          <p:nvPr/>
        </p:nvSpPr>
        <p:spPr>
          <a:xfrm>
            <a:off x="4832198" y="3282449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err="1" smtClean="0"/>
              <a:t>selfie</a:t>
            </a:r>
            <a:endParaRPr lang="hr-HR" sz="2400" b="1" dirty="0"/>
          </a:p>
        </p:txBody>
      </p:sp>
      <p:sp>
        <p:nvSpPr>
          <p:cNvPr id="6" name="Pravokutnik 5"/>
          <p:cNvSpPr/>
          <p:nvPr/>
        </p:nvSpPr>
        <p:spPr>
          <a:xfrm>
            <a:off x="10811898" y="3582095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/>
              <a:t>like</a:t>
            </a:r>
            <a:endParaRPr lang="hr-HR" sz="2400" b="1" dirty="0"/>
          </a:p>
        </p:txBody>
      </p:sp>
      <p:sp>
        <p:nvSpPr>
          <p:cNvPr id="7" name="Pravokutnik 6"/>
          <p:cNvSpPr/>
          <p:nvPr/>
        </p:nvSpPr>
        <p:spPr>
          <a:xfrm>
            <a:off x="6160249" y="5811349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err="1" smtClean="0"/>
              <a:t>Share</a:t>
            </a:r>
            <a:endParaRPr lang="hr-HR" sz="2400" b="1" dirty="0"/>
          </a:p>
        </p:txBody>
      </p:sp>
      <p:sp>
        <p:nvSpPr>
          <p:cNvPr id="8" name="Pravokutnik 7"/>
          <p:cNvSpPr/>
          <p:nvPr/>
        </p:nvSpPr>
        <p:spPr>
          <a:xfrm>
            <a:off x="10586219" y="5152498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err="1" smtClean="0"/>
              <a:t>google</a:t>
            </a:r>
            <a:endParaRPr lang="hr-HR" sz="2400" b="1" dirty="0"/>
          </a:p>
        </p:txBody>
      </p:sp>
      <p:sp>
        <p:nvSpPr>
          <p:cNvPr id="9" name="Pravokutnik 8"/>
          <p:cNvSpPr/>
          <p:nvPr/>
        </p:nvSpPr>
        <p:spPr>
          <a:xfrm>
            <a:off x="5012347" y="1802266"/>
            <a:ext cx="830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/>
              <a:t>post</a:t>
            </a:r>
            <a:endParaRPr lang="hr-HR" sz="2400" b="1" dirty="0"/>
          </a:p>
        </p:txBody>
      </p:sp>
      <p:sp>
        <p:nvSpPr>
          <p:cNvPr id="10" name="Pravokutnik 9"/>
          <p:cNvSpPr/>
          <p:nvPr/>
        </p:nvSpPr>
        <p:spPr>
          <a:xfrm>
            <a:off x="9896759" y="1466710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err="1" smtClean="0"/>
              <a:t>inbox</a:t>
            </a:r>
            <a:endParaRPr lang="hr-HR" sz="2400" b="1" dirty="0"/>
          </a:p>
        </p:txBody>
      </p:sp>
      <p:sp>
        <p:nvSpPr>
          <p:cNvPr id="11" name="Pravokutnik 10"/>
          <p:cNvSpPr/>
          <p:nvPr/>
        </p:nvSpPr>
        <p:spPr>
          <a:xfrm>
            <a:off x="9873346" y="5833382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/>
              <a:t>surfanje</a:t>
            </a:r>
            <a:endParaRPr lang="hr-HR" sz="2400" b="1" dirty="0"/>
          </a:p>
        </p:txBody>
      </p:sp>
      <p:sp>
        <p:nvSpPr>
          <p:cNvPr id="12" name="Pravokutnik 11"/>
          <p:cNvSpPr/>
          <p:nvPr/>
        </p:nvSpPr>
        <p:spPr>
          <a:xfrm>
            <a:off x="10953752" y="2179875"/>
            <a:ext cx="816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/>
              <a:t>LOL</a:t>
            </a:r>
            <a:endParaRPr lang="hr-HR" sz="2400" b="1" dirty="0"/>
          </a:p>
        </p:txBody>
      </p:sp>
      <p:sp>
        <p:nvSpPr>
          <p:cNvPr id="17" name="Pravokutnik 16"/>
          <p:cNvSpPr/>
          <p:nvPr/>
        </p:nvSpPr>
        <p:spPr>
          <a:xfrm>
            <a:off x="4884666" y="4067294"/>
            <a:ext cx="2276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chemeClr val="tx2"/>
                </a:solidFill>
              </a:rPr>
              <a:t>FACEBOOK</a:t>
            </a:r>
            <a:endParaRPr lang="hr-HR" sz="2800" b="1" dirty="0">
              <a:solidFill>
                <a:schemeClr val="tx2"/>
              </a:solidFill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9518366" y="4589809"/>
            <a:ext cx="2497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 smtClean="0">
                <a:solidFill>
                  <a:schemeClr val="tx2"/>
                </a:solidFill>
              </a:rPr>
              <a:t>INSTAGRAM</a:t>
            </a:r>
            <a:endParaRPr lang="hr-HR" sz="2800" b="1" dirty="0">
              <a:solidFill>
                <a:schemeClr val="tx2"/>
              </a:solidFill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9502519" y="4106482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</a:rPr>
              <a:t>TWITTER</a:t>
            </a:r>
            <a:endParaRPr lang="hr-HR" sz="2400" b="1" dirty="0">
              <a:solidFill>
                <a:schemeClr val="tx2"/>
              </a:solidFill>
            </a:endParaRPr>
          </a:p>
        </p:txBody>
      </p:sp>
      <p:sp>
        <p:nvSpPr>
          <p:cNvPr id="20" name="Pravokutnik 19"/>
          <p:cNvSpPr/>
          <p:nvPr/>
        </p:nvSpPr>
        <p:spPr>
          <a:xfrm>
            <a:off x="4411063" y="2565066"/>
            <a:ext cx="3130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b="1" dirty="0" smtClean="0">
                <a:solidFill>
                  <a:schemeClr val="tx2"/>
                </a:solidFill>
              </a:rPr>
              <a:t>RAČUNALNE IGRE</a:t>
            </a:r>
            <a:endParaRPr lang="hr-HR" sz="2400" b="1" dirty="0">
              <a:solidFill>
                <a:schemeClr val="tx2"/>
              </a:solidFill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7274096" y="5660962"/>
            <a:ext cx="2178803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tx2"/>
                </a:solidFill>
              </a:rPr>
              <a:t>VIBER</a:t>
            </a:r>
          </a:p>
          <a:p>
            <a:pPr algn="ctr">
              <a:lnSpc>
                <a:spcPct val="150000"/>
              </a:lnSpc>
            </a:pPr>
            <a:r>
              <a:rPr lang="hr-HR" sz="2400" b="1" dirty="0" smtClean="0">
                <a:solidFill>
                  <a:schemeClr val="tx2"/>
                </a:solidFill>
              </a:rPr>
              <a:t>WHATS APP</a:t>
            </a:r>
            <a:endParaRPr lang="hr-HR" sz="2400" b="1" dirty="0">
              <a:solidFill>
                <a:schemeClr val="tx2"/>
              </a:solidFill>
            </a:endParaRPr>
          </a:p>
        </p:txBody>
      </p:sp>
      <p:sp>
        <p:nvSpPr>
          <p:cNvPr id="22" name="TekstniOkvir 21"/>
          <p:cNvSpPr txBox="1"/>
          <p:nvPr/>
        </p:nvSpPr>
        <p:spPr>
          <a:xfrm>
            <a:off x="10593977" y="279545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chat</a:t>
            </a:r>
            <a:endParaRPr lang="hr-HR" sz="2400" dirty="0"/>
          </a:p>
        </p:txBody>
      </p:sp>
      <p:sp>
        <p:nvSpPr>
          <p:cNvPr id="23" name="TekstniOkvir 22"/>
          <p:cNvSpPr txBox="1"/>
          <p:nvPr/>
        </p:nvSpPr>
        <p:spPr>
          <a:xfrm>
            <a:off x="5212080" y="5029201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blog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24868520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Navike korištenja interneta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94" y="1752599"/>
            <a:ext cx="11943806" cy="4230190"/>
          </a:xfrm>
        </p:spPr>
        <p:txBody>
          <a:bodyPr>
            <a:noAutofit/>
          </a:bodyPr>
          <a:lstStyle/>
          <a:p>
            <a:r>
              <a:rPr lang="hr-HR" sz="1800" b="1" dirty="0" smtClean="0">
                <a:solidFill>
                  <a:schemeClr val="tx2"/>
                </a:solidFill>
              </a:rPr>
              <a:t>Puno vremena provedeno na internetu i u elektroničkoj komunikaciji </a:t>
            </a:r>
          </a:p>
          <a:p>
            <a:r>
              <a:rPr lang="hr-HR" sz="1800" b="1" dirty="0" smtClean="0">
                <a:solidFill>
                  <a:schemeClr val="tx2"/>
                </a:solidFill>
              </a:rPr>
              <a:t>Gubi se </a:t>
            </a:r>
            <a:r>
              <a:rPr lang="hr-HR" sz="1800" b="1" dirty="0">
                <a:solidFill>
                  <a:schemeClr val="tx2"/>
                </a:solidFill>
              </a:rPr>
              <a:t>pojam o </a:t>
            </a:r>
            <a:r>
              <a:rPr lang="hr-HR" sz="1800" b="1" dirty="0" smtClean="0">
                <a:solidFill>
                  <a:schemeClr val="tx2"/>
                </a:solidFill>
              </a:rPr>
              <a:t>vremenu tijekom korištenja </a:t>
            </a:r>
          </a:p>
          <a:p>
            <a:r>
              <a:rPr lang="hr-HR" sz="1800" b="1" dirty="0" smtClean="0">
                <a:solidFill>
                  <a:schemeClr val="tx2"/>
                </a:solidFill>
              </a:rPr>
              <a:t>Moguća pretjerana izoliranost djece i mladih radi prečestog i/ili dugotrajnog korištenja interneta – podloga za razvoj ovisnosti o internetu</a:t>
            </a:r>
          </a:p>
          <a:p>
            <a:r>
              <a:rPr lang="hr-HR" sz="1800" b="1" dirty="0" smtClean="0">
                <a:solidFill>
                  <a:schemeClr val="tx2"/>
                </a:solidFill>
              </a:rPr>
              <a:t>Smanjuje </a:t>
            </a:r>
            <a:r>
              <a:rPr lang="hr-HR" sz="1800" b="1" dirty="0">
                <a:solidFill>
                  <a:schemeClr val="tx2"/>
                </a:solidFill>
              </a:rPr>
              <a:t>se stvarna </a:t>
            </a:r>
            <a:r>
              <a:rPr lang="hr-HR" sz="1800" b="1" dirty="0" smtClean="0">
                <a:solidFill>
                  <a:schemeClr val="tx2"/>
                </a:solidFill>
              </a:rPr>
              <a:t>komunikacija, neposredan kontakt s vršnjacima </a:t>
            </a:r>
            <a:r>
              <a:rPr lang="hr-HR" sz="1800" b="1" dirty="0">
                <a:solidFill>
                  <a:schemeClr val="tx2"/>
                </a:solidFill>
              </a:rPr>
              <a:t>i </a:t>
            </a:r>
            <a:r>
              <a:rPr lang="hr-HR" sz="1800" b="1" dirty="0" smtClean="0">
                <a:solidFill>
                  <a:schemeClr val="tx2"/>
                </a:solidFill>
              </a:rPr>
              <a:t>druženje</a:t>
            </a:r>
          </a:p>
          <a:p>
            <a:r>
              <a:rPr lang="hr-HR" sz="1800" b="1" dirty="0" smtClean="0">
                <a:solidFill>
                  <a:schemeClr val="tx2"/>
                </a:solidFill>
              </a:rPr>
              <a:t> Stalna dostupnost traži od djeteta obavljanje više stvari istovremeno </a:t>
            </a:r>
          </a:p>
          <a:p>
            <a:r>
              <a:rPr lang="hr-HR" sz="1800" b="1" dirty="0" smtClean="0">
                <a:solidFill>
                  <a:schemeClr val="tx2"/>
                </a:solidFill>
              </a:rPr>
              <a:t>Velike mogućnosti koje pruža internet, sloboda korištenja i anonimnost dovode do zloupotrebe</a:t>
            </a:r>
          </a:p>
          <a:p>
            <a:r>
              <a:rPr lang="hr-HR" sz="1800" b="1" dirty="0" smtClean="0">
                <a:solidFill>
                  <a:schemeClr val="tx2"/>
                </a:solidFill>
              </a:rPr>
              <a:t>Neovlašteno korištenje društvenih mreža – izrada lažnih profila ili lažne informacije o godinama</a:t>
            </a:r>
            <a:endParaRPr lang="hr-HR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8424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023" y="0"/>
            <a:ext cx="10058402" cy="1219200"/>
          </a:xfrm>
        </p:spPr>
        <p:txBody>
          <a:bodyPr/>
          <a:lstStyle/>
          <a:p>
            <a:r>
              <a:rPr lang="hr-HR" b="1" dirty="0" smtClean="0"/>
              <a:t>Prednosti interneta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61" y="1500174"/>
            <a:ext cx="11144328" cy="5148820"/>
          </a:xfrm>
        </p:spPr>
        <p:txBody>
          <a:bodyPr>
            <a:noAutofit/>
          </a:bodyPr>
          <a:lstStyle/>
          <a:p>
            <a:r>
              <a:rPr lang="hr-HR" sz="1800" b="1" dirty="0" smtClean="0">
                <a:solidFill>
                  <a:schemeClr val="tx2"/>
                </a:solidFill>
              </a:rPr>
              <a:t>Dostupnost </a:t>
            </a:r>
            <a:r>
              <a:rPr lang="hr-HR" sz="1800" b="1" dirty="0">
                <a:solidFill>
                  <a:schemeClr val="tx2"/>
                </a:solidFill>
              </a:rPr>
              <a:t>najrazličitijih </a:t>
            </a:r>
            <a:r>
              <a:rPr lang="hr-HR" sz="1800" b="1" dirty="0" smtClean="0">
                <a:solidFill>
                  <a:schemeClr val="tx2"/>
                </a:solidFill>
              </a:rPr>
              <a:t>informacija</a:t>
            </a:r>
          </a:p>
          <a:p>
            <a:r>
              <a:rPr lang="hr-HR" sz="1800" b="1" dirty="0" smtClean="0">
                <a:solidFill>
                  <a:schemeClr val="tx2"/>
                </a:solidFill>
              </a:rPr>
              <a:t>Brz i jednostavan način korištenja</a:t>
            </a:r>
            <a:endParaRPr lang="hr-HR" sz="1800" b="1" dirty="0">
              <a:solidFill>
                <a:schemeClr val="tx2"/>
              </a:solidFill>
            </a:endParaRPr>
          </a:p>
          <a:p>
            <a:r>
              <a:rPr lang="hr-HR" sz="1800" b="1" dirty="0">
                <a:solidFill>
                  <a:schemeClr val="tx2"/>
                </a:solidFill>
              </a:rPr>
              <a:t>Laka komunikacija, razmjena iskustva, mišljenja i informacija</a:t>
            </a:r>
          </a:p>
          <a:p>
            <a:r>
              <a:rPr lang="hr-HR" sz="1800" b="1" dirty="0">
                <a:solidFill>
                  <a:schemeClr val="tx2"/>
                </a:solidFill>
              </a:rPr>
              <a:t>Povezuje fizički udaljene osobe i omogućava upoznavanje različitih kultura </a:t>
            </a:r>
          </a:p>
          <a:p>
            <a:r>
              <a:rPr lang="hr-HR" sz="1800" b="1" dirty="0">
                <a:solidFill>
                  <a:schemeClr val="tx2"/>
                </a:solidFill>
              </a:rPr>
              <a:t>Omogućava razvijanje vještina učenja</a:t>
            </a:r>
          </a:p>
          <a:p>
            <a:r>
              <a:rPr lang="hr-HR" sz="1800" b="1" dirty="0">
                <a:solidFill>
                  <a:schemeClr val="tx2"/>
                </a:solidFill>
              </a:rPr>
              <a:t>Učenje je moguće prilagoditi svakome pojedinačno</a:t>
            </a:r>
          </a:p>
          <a:p>
            <a:r>
              <a:rPr lang="hr-HR" sz="1800" b="1" dirty="0">
                <a:solidFill>
                  <a:schemeClr val="tx2"/>
                </a:solidFill>
              </a:rPr>
              <a:t>Obogaćeni načini stjecanja znanja putem različitih aplikacija, uz zvučne i audiovizualne animacije</a:t>
            </a:r>
          </a:p>
          <a:p>
            <a:r>
              <a:rPr lang="hr-HR" sz="1800" b="1" dirty="0" smtClean="0">
                <a:solidFill>
                  <a:schemeClr val="tx2"/>
                </a:solidFill>
              </a:rPr>
              <a:t>Jednostavan </a:t>
            </a:r>
            <a:r>
              <a:rPr lang="hr-HR" sz="1800" b="1" dirty="0">
                <a:solidFill>
                  <a:schemeClr val="tx2"/>
                </a:solidFill>
              </a:rPr>
              <a:t>pristup sadržajima </a:t>
            </a:r>
            <a:r>
              <a:rPr lang="hr-HR" sz="1800" b="1" dirty="0" smtClean="0">
                <a:solidFill>
                  <a:schemeClr val="tx2"/>
                </a:solidFill>
              </a:rPr>
              <a:t>u </a:t>
            </a:r>
            <a:r>
              <a:rPr lang="hr-HR" sz="1800" b="1" dirty="0">
                <a:solidFill>
                  <a:schemeClr val="tx2"/>
                </a:solidFill>
              </a:rPr>
              <a:t>vrijeme koje učeniku odgovara  </a:t>
            </a:r>
          </a:p>
          <a:p>
            <a:r>
              <a:rPr lang="hr-HR" sz="1800" b="1" dirty="0">
                <a:solidFill>
                  <a:schemeClr val="tx2"/>
                </a:solidFill>
              </a:rPr>
              <a:t>Potiče razvoj kreativnosti</a:t>
            </a:r>
          </a:p>
          <a:p>
            <a:r>
              <a:rPr lang="hr-HR" sz="1800" b="1" dirty="0" smtClean="0">
                <a:solidFill>
                  <a:schemeClr val="tx2"/>
                </a:solidFill>
              </a:rPr>
              <a:t>Anonimnost </a:t>
            </a:r>
            <a:endParaRPr lang="hr-HR" sz="1800" b="1" dirty="0">
              <a:solidFill>
                <a:schemeClr val="tx2"/>
              </a:solidFill>
            </a:endParaRPr>
          </a:p>
          <a:p>
            <a:endParaRPr lang="hr-HR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4366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149" y="0"/>
            <a:ext cx="10058402" cy="1219200"/>
          </a:xfrm>
        </p:spPr>
        <p:txBody>
          <a:bodyPr/>
          <a:lstStyle/>
          <a:p>
            <a:r>
              <a:rPr lang="hr-HR" b="1" dirty="0" smtClean="0"/>
              <a:t>Nedostaci interneta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61" y="1293223"/>
            <a:ext cx="11620539" cy="5251268"/>
          </a:xfrm>
        </p:spPr>
        <p:txBody>
          <a:bodyPr>
            <a:normAutofit fontScale="92500" lnSpcReduction="10000"/>
          </a:bodyPr>
          <a:lstStyle/>
          <a:p>
            <a:r>
              <a:rPr lang="hr-HR" sz="2000" b="1" dirty="0" smtClean="0">
                <a:solidFill>
                  <a:schemeClr val="tx2"/>
                </a:solidFill>
              </a:rPr>
              <a:t>Nasilje </a:t>
            </a:r>
            <a:r>
              <a:rPr lang="hr-HR" sz="2000" b="1" dirty="0">
                <a:solidFill>
                  <a:schemeClr val="tx2"/>
                </a:solidFill>
              </a:rPr>
              <a:t>preko interneta </a:t>
            </a:r>
          </a:p>
          <a:p>
            <a:pPr lvl="1"/>
            <a:r>
              <a:rPr lang="hr-HR" sz="2000" b="1" dirty="0">
                <a:solidFill>
                  <a:schemeClr val="tx2"/>
                </a:solidFill>
              </a:rPr>
              <a:t>Međuvršnjačko nasilje </a:t>
            </a:r>
          </a:p>
          <a:p>
            <a:pPr lvl="1"/>
            <a:r>
              <a:rPr lang="hr-HR" sz="2000" b="1" dirty="0">
                <a:solidFill>
                  <a:schemeClr val="tx2"/>
                </a:solidFill>
              </a:rPr>
              <a:t>Nasilje od strane odrasle osobe – seksualno uznemiravanje i pedofilija</a:t>
            </a:r>
          </a:p>
          <a:p>
            <a:r>
              <a:rPr lang="hr-HR" sz="2000" b="1" dirty="0">
                <a:solidFill>
                  <a:schemeClr val="tx2"/>
                </a:solidFill>
              </a:rPr>
              <a:t>Izloženost neprimjerenim seksualnim i uznemirujućim sadržajima</a:t>
            </a:r>
          </a:p>
          <a:p>
            <a:r>
              <a:rPr lang="hr-HR" sz="2000" b="1" dirty="0" smtClean="0">
                <a:solidFill>
                  <a:schemeClr val="tx2"/>
                </a:solidFill>
              </a:rPr>
              <a:t>Teško je uspostaviti pravila ponašanja i omogućiti sigurnost i zaštitu korisnika</a:t>
            </a:r>
            <a:endParaRPr lang="hr-HR" sz="2000" b="1" dirty="0">
              <a:solidFill>
                <a:schemeClr val="tx2"/>
              </a:solidFill>
            </a:endParaRPr>
          </a:p>
          <a:p>
            <a:r>
              <a:rPr lang="hr-HR" sz="2000" b="1" dirty="0">
                <a:solidFill>
                  <a:schemeClr val="tx2"/>
                </a:solidFill>
              </a:rPr>
              <a:t>Anonimnost i fizička udaljenost </a:t>
            </a:r>
            <a:r>
              <a:rPr lang="hr-HR" sz="2000" b="1" dirty="0" smtClean="0">
                <a:solidFill>
                  <a:schemeClr val="tx2"/>
                </a:solidFill>
              </a:rPr>
              <a:t>nasilnika</a:t>
            </a:r>
          </a:p>
          <a:p>
            <a:r>
              <a:rPr lang="hr-HR" sz="2000" b="1" dirty="0" smtClean="0">
                <a:solidFill>
                  <a:schemeClr val="tx2"/>
                </a:solidFill>
              </a:rPr>
              <a:t>Mladi vršnjačko nasilje preko interneta doživljavaju manje štetnim i opasnim u odnosu na nasilje "licem-u-lice", te da i odrasli teško prepoznaju ovu vrstu nasilja</a:t>
            </a:r>
          </a:p>
          <a:p>
            <a:r>
              <a:rPr lang="hr-HR" sz="2000" b="1" dirty="0" smtClean="0">
                <a:solidFill>
                  <a:schemeClr val="tx2"/>
                </a:solidFill>
              </a:rPr>
              <a:t>Nasilje na internetu često vodi nasilju u realnom životu i seli se sa društvenih mreža na školski hodnik ili dječje igralište.</a:t>
            </a:r>
          </a:p>
          <a:p>
            <a:r>
              <a:rPr lang="hr-HR" sz="2000" b="1" dirty="0" smtClean="0">
                <a:solidFill>
                  <a:schemeClr val="tx2"/>
                </a:solidFill>
              </a:rPr>
              <a:t>Negativni učinci nasilja preko interneta na samopouzdanje, samopoštovanje, odnose s drugima i školske ocjene, ekstremna tuga i ljutnja povezana sa samoozljeđivanjem i mislima o samoubojstvu</a:t>
            </a:r>
          </a:p>
          <a:p>
            <a:endParaRPr lang="hr-HR" sz="2000" b="1" dirty="0">
              <a:solidFill>
                <a:schemeClr val="tx2"/>
              </a:solidFill>
            </a:endParaRPr>
          </a:p>
          <a:p>
            <a:endParaRPr lang="hr-HR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5666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>
                <a:solidFill>
                  <a:schemeClr val="tx2"/>
                </a:solidFill>
              </a:rPr>
              <a:t>Nasilje na internetu, elektroničko nasilje, </a:t>
            </a:r>
            <a:r>
              <a:rPr lang="hr-HR" sz="2800" b="1" dirty="0" err="1" smtClean="0">
                <a:solidFill>
                  <a:schemeClr val="tx2"/>
                </a:solidFill>
              </a:rPr>
              <a:t>cyberbullying</a:t>
            </a:r>
            <a:r>
              <a:rPr lang="hr-HR" sz="2800" b="1" dirty="0" smtClean="0">
                <a:solidFill>
                  <a:schemeClr val="tx2"/>
                </a:solidFill>
              </a:rPr>
              <a:t>  ili e-nasilje </a:t>
            </a:r>
            <a:endParaRPr lang="hr-HR" sz="2800" b="1" dirty="0">
              <a:solidFill>
                <a:schemeClr val="tx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752600"/>
            <a:ext cx="12192000" cy="2767149"/>
          </a:xfrm>
        </p:spPr>
        <p:txBody>
          <a:bodyPr>
            <a:normAutofit/>
          </a:bodyPr>
          <a:lstStyle/>
          <a:p>
            <a:r>
              <a:rPr lang="hr-HR" sz="1800" b="1" dirty="0" smtClean="0">
                <a:solidFill>
                  <a:schemeClr val="tx2"/>
                </a:solidFill>
              </a:rPr>
              <a:t>OBLICI NASILJA NA INTERNETU: </a:t>
            </a:r>
            <a:r>
              <a:rPr lang="hr-HR" sz="1800" dirty="0" smtClean="0">
                <a:solidFill>
                  <a:schemeClr val="tx2"/>
                </a:solidFill>
              </a:rPr>
              <a:t>slanje</a:t>
            </a:r>
            <a:r>
              <a:rPr lang="vi-VN" sz="1800" dirty="0" smtClean="0">
                <a:solidFill>
                  <a:schemeClr val="tx2"/>
                </a:solidFill>
              </a:rPr>
              <a:t> uznemirujuć</a:t>
            </a:r>
            <a:r>
              <a:rPr lang="hr-HR" sz="1800" dirty="0" smtClean="0">
                <a:solidFill>
                  <a:schemeClr val="tx2"/>
                </a:solidFill>
              </a:rPr>
              <a:t>ih</a:t>
            </a:r>
            <a:r>
              <a:rPr lang="vi-VN" sz="1800" dirty="0" smtClean="0">
                <a:solidFill>
                  <a:schemeClr val="tx2"/>
                </a:solidFill>
              </a:rPr>
              <a:t> poruk</a:t>
            </a:r>
            <a:r>
              <a:rPr lang="hr-HR" sz="1800" dirty="0" smtClean="0">
                <a:solidFill>
                  <a:schemeClr val="tx2"/>
                </a:solidFill>
              </a:rPr>
              <a:t>a</a:t>
            </a:r>
            <a:r>
              <a:rPr lang="vi-VN" sz="1800" dirty="0" smtClean="0">
                <a:solidFill>
                  <a:schemeClr val="tx2"/>
                </a:solidFill>
              </a:rPr>
              <a:t> mobitelom,</a:t>
            </a:r>
            <a:r>
              <a:rPr lang="hr-HR" sz="1800" dirty="0" smtClean="0">
                <a:solidFill>
                  <a:schemeClr val="tx2"/>
                </a:solidFill>
              </a:rPr>
              <a:t> na društvenim mrežama, korištenje tuđeg profila, </a:t>
            </a:r>
            <a:r>
              <a:rPr lang="vi-VN" sz="1800" dirty="0" smtClean="0">
                <a:solidFill>
                  <a:schemeClr val="tx2"/>
                </a:solidFill>
              </a:rPr>
              <a:t>objav</a:t>
            </a:r>
            <a:r>
              <a:rPr lang="hr-HR" sz="1800" dirty="0" smtClean="0">
                <a:solidFill>
                  <a:schemeClr val="tx2"/>
                </a:solidFill>
              </a:rPr>
              <a:t>a </a:t>
            </a:r>
            <a:r>
              <a:rPr lang="vi-VN" sz="1800" dirty="0" smtClean="0">
                <a:solidFill>
                  <a:schemeClr val="tx2"/>
                </a:solidFill>
              </a:rPr>
              <a:t>privatn</a:t>
            </a:r>
            <a:r>
              <a:rPr lang="hr-HR" sz="1800" dirty="0" smtClean="0">
                <a:solidFill>
                  <a:schemeClr val="tx2"/>
                </a:solidFill>
              </a:rPr>
              <a:t>ih</a:t>
            </a:r>
            <a:r>
              <a:rPr lang="vi-VN" sz="1800" dirty="0" smtClean="0">
                <a:solidFill>
                  <a:schemeClr val="tx2"/>
                </a:solidFill>
              </a:rPr>
              <a:t> podatk</a:t>
            </a:r>
            <a:r>
              <a:rPr lang="hr-HR" sz="1800" dirty="0" smtClean="0">
                <a:solidFill>
                  <a:schemeClr val="tx2"/>
                </a:solidFill>
              </a:rPr>
              <a:t>a</a:t>
            </a:r>
            <a:r>
              <a:rPr lang="vi-VN" sz="1800" dirty="0" smtClean="0">
                <a:solidFill>
                  <a:schemeClr val="tx2"/>
                </a:solidFill>
              </a:rPr>
              <a:t> ili neistine</a:t>
            </a:r>
            <a:r>
              <a:rPr lang="hr-HR" sz="1800" dirty="0" smtClean="0">
                <a:solidFill>
                  <a:schemeClr val="tx2"/>
                </a:solidFill>
              </a:rPr>
              <a:t>, slanje</a:t>
            </a:r>
            <a:r>
              <a:rPr lang="vi-VN" sz="1800" dirty="0" smtClean="0">
                <a:solidFill>
                  <a:schemeClr val="tx2"/>
                </a:solidFill>
              </a:rPr>
              <a:t> uznemirujuć</a:t>
            </a:r>
            <a:r>
              <a:rPr lang="hr-HR" sz="1800" dirty="0" smtClean="0">
                <a:solidFill>
                  <a:schemeClr val="tx2"/>
                </a:solidFill>
              </a:rPr>
              <a:t>ih</a:t>
            </a:r>
            <a:r>
              <a:rPr lang="vi-VN" sz="1800" dirty="0" smtClean="0">
                <a:solidFill>
                  <a:schemeClr val="tx2"/>
                </a:solidFill>
              </a:rPr>
              <a:t> slik</a:t>
            </a:r>
            <a:r>
              <a:rPr lang="hr-HR" sz="1800" dirty="0" smtClean="0">
                <a:solidFill>
                  <a:schemeClr val="tx2"/>
                </a:solidFill>
              </a:rPr>
              <a:t>a,</a:t>
            </a:r>
            <a:r>
              <a:rPr lang="vi-VN" sz="1800" dirty="0" smtClean="0">
                <a:solidFill>
                  <a:schemeClr val="tx2"/>
                </a:solidFill>
              </a:rPr>
              <a:t> postavlja</a:t>
            </a:r>
            <a:r>
              <a:rPr lang="hr-HR" sz="1800" dirty="0" smtClean="0">
                <a:solidFill>
                  <a:schemeClr val="tx2"/>
                </a:solidFill>
              </a:rPr>
              <a:t>nje</a:t>
            </a:r>
            <a:r>
              <a:rPr lang="vi-VN" sz="1800" dirty="0" smtClean="0">
                <a:solidFill>
                  <a:schemeClr val="tx2"/>
                </a:solidFill>
              </a:rPr>
              <a:t> internetske ankete o žrtvi</a:t>
            </a:r>
            <a:r>
              <a:rPr lang="hr-HR" sz="1800" dirty="0" smtClean="0">
                <a:solidFill>
                  <a:schemeClr val="tx2"/>
                </a:solidFill>
              </a:rPr>
              <a:t>, slanje</a:t>
            </a:r>
            <a:r>
              <a:rPr lang="vi-VN" sz="1800" dirty="0" smtClean="0">
                <a:solidFill>
                  <a:schemeClr val="tx2"/>
                </a:solidFill>
              </a:rPr>
              <a:t> virus</a:t>
            </a:r>
            <a:r>
              <a:rPr lang="hr-HR" sz="1800" dirty="0" smtClean="0">
                <a:solidFill>
                  <a:schemeClr val="tx2"/>
                </a:solidFill>
              </a:rPr>
              <a:t>a, </a:t>
            </a:r>
            <a:r>
              <a:rPr lang="vi-VN" sz="1800" dirty="0" smtClean="0">
                <a:solidFill>
                  <a:schemeClr val="tx2"/>
                </a:solidFill>
              </a:rPr>
              <a:t>pornografij</a:t>
            </a:r>
            <a:r>
              <a:rPr lang="hr-HR" sz="1800" dirty="0" smtClean="0">
                <a:solidFill>
                  <a:schemeClr val="tx2"/>
                </a:solidFill>
              </a:rPr>
              <a:t>e, </a:t>
            </a:r>
            <a:r>
              <a:rPr lang="vi-VN" sz="1800" dirty="0" smtClean="0">
                <a:solidFill>
                  <a:schemeClr val="tx2"/>
                </a:solidFill>
              </a:rPr>
              <a:t>neželjen</a:t>
            </a:r>
            <a:r>
              <a:rPr lang="hr-HR" sz="1800" dirty="0" smtClean="0">
                <a:solidFill>
                  <a:schemeClr val="tx2"/>
                </a:solidFill>
              </a:rPr>
              <a:t>a</a:t>
            </a:r>
            <a:r>
              <a:rPr lang="vi-VN" sz="1800" dirty="0" smtClean="0">
                <a:solidFill>
                  <a:schemeClr val="tx2"/>
                </a:solidFill>
              </a:rPr>
              <a:t> pošt</a:t>
            </a:r>
            <a:r>
              <a:rPr lang="hr-HR" sz="1800" dirty="0" smtClean="0">
                <a:solidFill>
                  <a:schemeClr val="tx2"/>
                </a:solidFill>
              </a:rPr>
              <a:t>a,</a:t>
            </a:r>
            <a:r>
              <a:rPr lang="vi-VN" sz="1800" dirty="0" smtClean="0">
                <a:solidFill>
                  <a:schemeClr val="tx2"/>
                </a:solidFill>
              </a:rPr>
              <a:t> lažno predstavlja</a:t>
            </a:r>
            <a:r>
              <a:rPr lang="hr-HR" sz="1800" dirty="0" smtClean="0">
                <a:solidFill>
                  <a:schemeClr val="tx2"/>
                </a:solidFill>
              </a:rPr>
              <a:t>nje</a:t>
            </a:r>
          </a:p>
          <a:p>
            <a:r>
              <a:rPr lang="vi-VN" sz="1800" b="1" dirty="0" smtClean="0">
                <a:solidFill>
                  <a:schemeClr val="tx2"/>
                </a:solidFill>
              </a:rPr>
              <a:t>Međuvršnjačko nasilje putem interneta </a:t>
            </a:r>
            <a:r>
              <a:rPr lang="vi-VN" sz="1800" dirty="0" smtClean="0">
                <a:solidFill>
                  <a:schemeClr val="tx2"/>
                </a:solidFill>
              </a:rPr>
              <a:t>uključuje poticanje grupne mržnje, napade na privatnost, uznemiravanje, uhođenje, vrijeđanje, nesavjestan pristup štetnim sadržajima te širenje nasilnih i uvredljivih komentara. Može uključivati slanje okrutnih, zlobnih, katkad i prijetećih poruka, kao i kreiranje internetskih stranica koje sadrže priče, crteže, slike i šale na račun vršnjaka.</a:t>
            </a:r>
            <a:r>
              <a:rPr lang="vi-VN" sz="1800" b="1" dirty="0" smtClean="0">
                <a:solidFill>
                  <a:schemeClr val="tx2"/>
                </a:solidFill>
              </a:rPr>
              <a:t> </a:t>
            </a:r>
            <a:endParaRPr lang="hr-HR" sz="1800" b="1" dirty="0" smtClean="0">
              <a:solidFill>
                <a:schemeClr val="tx2"/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35429" y="4472077"/>
            <a:ext cx="1128195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tx2"/>
                </a:solidFill>
              </a:rPr>
              <a:t>B</a:t>
            </a:r>
            <a:r>
              <a:rPr lang="vi-VN" sz="2400" b="1" dirty="0" smtClean="0">
                <a:solidFill>
                  <a:schemeClr val="tx2"/>
                </a:solidFill>
              </a:rPr>
              <a:t>ez fizičkog kontakta s publikom, djeca i mladi teže vide i razumiju štetu koju njihove riječi mogu nanijeti.</a:t>
            </a:r>
            <a:r>
              <a:rPr lang="hr-HR" sz="2400" b="1" dirty="0" smtClean="0">
                <a:solidFill>
                  <a:schemeClr val="tx2"/>
                </a:solidFill>
              </a:rPr>
              <a:t> Anonimnost počiniteljima nasilja preko interneta daje osjećaj da nekažnjeno mogu ne poštovati socijalne norme i ograničenja, što rezultira već navedenim ponašanjem.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Što kažu </a:t>
            </a:r>
            <a:r>
              <a:rPr lang="hr-HR" b="1" dirty="0" smtClean="0"/>
              <a:t>istraživanja u Hrvatskoj?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60" y="1500174"/>
            <a:ext cx="11106189" cy="1138523"/>
          </a:xfrm>
        </p:spPr>
        <p:txBody>
          <a:bodyPr>
            <a:normAutofit/>
          </a:bodyPr>
          <a:lstStyle/>
          <a:p>
            <a:r>
              <a:rPr lang="hr-HR" sz="2000" b="1" dirty="0">
                <a:solidFill>
                  <a:schemeClr val="tx2"/>
                </a:solidFill>
              </a:rPr>
              <a:t>2013. </a:t>
            </a:r>
            <a:r>
              <a:rPr lang="hr-HR" sz="2000" dirty="0">
                <a:solidFill>
                  <a:schemeClr val="tx2"/>
                </a:solidFill>
              </a:rPr>
              <a:t>godine Hrabri telefon u suradnji sa Poliklinikom za zaštitu djece grada Zagreba proveo je istraživanje </a:t>
            </a:r>
            <a:r>
              <a:rPr lang="hr-HR" sz="2000" b="1" dirty="0">
                <a:solidFill>
                  <a:schemeClr val="tx2"/>
                </a:solidFill>
              </a:rPr>
              <a:t>iskustva djece na Facebooku i internetu </a:t>
            </a:r>
            <a:r>
              <a:rPr lang="hr-HR" sz="2000" dirty="0">
                <a:solidFill>
                  <a:schemeClr val="tx2"/>
                </a:solidFill>
              </a:rPr>
              <a:t>općenito. Uključili su </a:t>
            </a:r>
            <a:r>
              <a:rPr lang="hr-HR" sz="2000" b="1" dirty="0">
                <a:solidFill>
                  <a:schemeClr val="tx2"/>
                </a:solidFill>
              </a:rPr>
              <a:t>1489</a:t>
            </a:r>
            <a:r>
              <a:rPr lang="hr-HR" sz="2000" dirty="0">
                <a:solidFill>
                  <a:schemeClr val="tx2"/>
                </a:solidFill>
              </a:rPr>
              <a:t> djece iz područja </a:t>
            </a:r>
            <a:r>
              <a:rPr lang="hr-HR" sz="2000" b="1" dirty="0">
                <a:solidFill>
                  <a:schemeClr val="tx2"/>
                </a:solidFill>
              </a:rPr>
              <a:t>cijele Hrvatske</a:t>
            </a:r>
            <a:r>
              <a:rPr lang="hr-HR" sz="2000" dirty="0">
                <a:solidFill>
                  <a:schemeClr val="tx2"/>
                </a:solidFill>
              </a:rPr>
              <a:t>, a rezultati su sljedeći: </a:t>
            </a:r>
          </a:p>
        </p:txBody>
      </p:sp>
      <p:sp>
        <p:nvSpPr>
          <p:cNvPr id="4" name="Pravokutnik 3"/>
          <p:cNvSpPr/>
          <p:nvPr/>
        </p:nvSpPr>
        <p:spPr>
          <a:xfrm>
            <a:off x="5714997" y="3071810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600" b="1" dirty="0" smtClean="0">
                <a:solidFill>
                  <a:schemeClr val="tx2"/>
                </a:solidFill>
              </a:rPr>
              <a:t>Iskustva nasilja putem interneta</a:t>
            </a:r>
            <a:endParaRPr lang="hr-HR" sz="1600" dirty="0" smtClean="0">
              <a:solidFill>
                <a:schemeClr val="tx2"/>
              </a:solidFill>
            </a:endParaRPr>
          </a:p>
          <a:p>
            <a:r>
              <a:rPr lang="hr-HR" sz="1600" dirty="0" smtClean="0">
                <a:solidFill>
                  <a:schemeClr val="tx2"/>
                </a:solidFill>
              </a:rPr>
              <a:t>21,4% primilo je uvredljive poruke i komentare, a 56% nastavilo ih primati čak i onda kada su zamolili pošiljatelja da prestane </a:t>
            </a:r>
          </a:p>
          <a:p>
            <a:r>
              <a:rPr lang="hr-HR" sz="1600" dirty="0" smtClean="0">
                <a:solidFill>
                  <a:schemeClr val="tx2"/>
                </a:solidFill>
              </a:rPr>
              <a:t>10,6% doživjelo je širenje laži o njima</a:t>
            </a:r>
          </a:p>
          <a:p>
            <a:r>
              <a:rPr lang="hr-HR" sz="1600" dirty="0" smtClean="0">
                <a:solidFill>
                  <a:schemeClr val="tx2"/>
                </a:solidFill>
              </a:rPr>
              <a:t>6,7% doživjelo je poticanje drugih da ružno govore o njima</a:t>
            </a:r>
          </a:p>
          <a:p>
            <a:r>
              <a:rPr lang="hr-HR" sz="1600" dirty="0" smtClean="0">
                <a:solidFill>
                  <a:schemeClr val="tx2"/>
                </a:solidFill>
              </a:rPr>
              <a:t>6,5% doživjelo je da drugi objavljuju stvari koje štete njihovom ugledu</a:t>
            </a:r>
          </a:p>
          <a:p>
            <a:r>
              <a:rPr lang="hr-HR" sz="1600" dirty="0" smtClean="0">
                <a:solidFill>
                  <a:schemeClr val="tx2"/>
                </a:solidFill>
              </a:rPr>
              <a:t>Barem jednom 16,5 % doživjelo je provalu u vlastiti profil i objavljivanje neugodnih stvari o njima samima</a:t>
            </a:r>
          </a:p>
          <a:p>
            <a:r>
              <a:rPr lang="hr-HR" sz="1600" dirty="0" smtClean="0">
                <a:solidFill>
                  <a:schemeClr val="tx2"/>
                </a:solidFill>
              </a:rPr>
              <a:t>Barem jednom 15,5% primilo je neželjene poruke seksualnog sadržaja</a:t>
            </a:r>
            <a:endParaRPr lang="hr-HR" sz="1600" dirty="0">
              <a:solidFill>
                <a:schemeClr val="tx2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380960" y="3143249"/>
            <a:ext cx="5143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smtClean="0">
                <a:solidFill>
                  <a:schemeClr val="tx2"/>
                </a:solidFill>
              </a:rPr>
              <a:t>Iskustva korištenja </a:t>
            </a:r>
            <a:r>
              <a:rPr lang="hr-HR" sz="1600" b="1" dirty="0" err="1" smtClean="0">
                <a:solidFill>
                  <a:schemeClr val="tx2"/>
                </a:solidFill>
              </a:rPr>
              <a:t>Facebooka</a:t>
            </a:r>
            <a:endParaRPr lang="hr-HR" sz="1600" dirty="0" smtClean="0">
              <a:solidFill>
                <a:schemeClr val="tx2"/>
              </a:solidFill>
            </a:endParaRPr>
          </a:p>
          <a:p>
            <a:r>
              <a:rPr lang="hr-HR" sz="1600" dirty="0" smtClean="0">
                <a:solidFill>
                  <a:schemeClr val="tx2"/>
                </a:solidFill>
              </a:rPr>
              <a:t>93% ispitane djece ima </a:t>
            </a:r>
            <a:r>
              <a:rPr lang="hr-HR" sz="1600" dirty="0" err="1" smtClean="0">
                <a:solidFill>
                  <a:schemeClr val="tx2"/>
                </a:solidFill>
              </a:rPr>
              <a:t>Facebook</a:t>
            </a:r>
            <a:r>
              <a:rPr lang="hr-HR" sz="1600" dirty="0" smtClean="0">
                <a:solidFill>
                  <a:schemeClr val="tx2"/>
                </a:solidFill>
              </a:rPr>
              <a:t> profil</a:t>
            </a:r>
          </a:p>
          <a:p>
            <a:r>
              <a:rPr lang="hr-HR" sz="1600" dirty="0" smtClean="0">
                <a:solidFill>
                  <a:schemeClr val="tx2"/>
                </a:solidFill>
              </a:rPr>
              <a:t>84% ima pristup internetu na mobitelu</a:t>
            </a:r>
          </a:p>
          <a:p>
            <a:r>
              <a:rPr lang="hr-HR" sz="1600" dirty="0" smtClean="0">
                <a:solidFill>
                  <a:schemeClr val="tx2"/>
                </a:solidFill>
              </a:rPr>
              <a:t>68% djece ima profil prije 13 godine</a:t>
            </a:r>
          </a:p>
          <a:p>
            <a:r>
              <a:rPr lang="hr-HR" sz="1600" dirty="0" smtClean="0">
                <a:solidFill>
                  <a:schemeClr val="tx2"/>
                </a:solidFill>
              </a:rPr>
              <a:t>69% djece </a:t>
            </a:r>
            <a:r>
              <a:rPr lang="hr-HR" sz="1600" dirty="0" err="1" smtClean="0">
                <a:solidFill>
                  <a:schemeClr val="tx2"/>
                </a:solidFill>
              </a:rPr>
              <a:t>Facebook</a:t>
            </a:r>
            <a:r>
              <a:rPr lang="hr-HR" sz="1600" dirty="0" smtClean="0">
                <a:solidFill>
                  <a:schemeClr val="tx2"/>
                </a:solidFill>
              </a:rPr>
              <a:t> posjećuje više puta dnevno</a:t>
            </a:r>
          </a:p>
          <a:p>
            <a:r>
              <a:rPr lang="hr-HR" sz="1600" dirty="0" smtClean="0">
                <a:solidFill>
                  <a:schemeClr val="tx2"/>
                </a:solidFill>
              </a:rPr>
              <a:t>47% djece provede od 1 do 2 sata dnevno na </a:t>
            </a:r>
            <a:r>
              <a:rPr lang="hr-HR" sz="1600" dirty="0" err="1" smtClean="0">
                <a:solidFill>
                  <a:schemeClr val="tx2"/>
                </a:solidFill>
              </a:rPr>
              <a:t>Facebooku</a:t>
            </a:r>
            <a:endParaRPr lang="hr-HR" sz="1600" dirty="0" smtClean="0">
              <a:solidFill>
                <a:schemeClr val="tx2"/>
              </a:solidFill>
            </a:endParaRPr>
          </a:p>
          <a:p>
            <a:r>
              <a:rPr lang="hr-HR" sz="1600" dirty="0" smtClean="0">
                <a:solidFill>
                  <a:schemeClr val="tx2"/>
                </a:solidFill>
              </a:rPr>
              <a:t>47% djece posjećuje </a:t>
            </a:r>
            <a:r>
              <a:rPr lang="hr-HR" sz="1600" dirty="0" err="1" smtClean="0">
                <a:solidFill>
                  <a:schemeClr val="tx2"/>
                </a:solidFill>
              </a:rPr>
              <a:t>Facebook</a:t>
            </a:r>
            <a:r>
              <a:rPr lang="hr-HR" sz="1600" dirty="0" smtClean="0">
                <a:solidFill>
                  <a:schemeClr val="tx2"/>
                </a:solidFill>
              </a:rPr>
              <a:t> tijekom nastave </a:t>
            </a:r>
          </a:p>
          <a:p>
            <a:r>
              <a:rPr lang="hr-HR" sz="1600" dirty="0" smtClean="0">
                <a:solidFill>
                  <a:schemeClr val="tx2"/>
                </a:solidFill>
              </a:rPr>
              <a:t>78% djece nema pravila u obitelji o korištenju </a:t>
            </a:r>
            <a:r>
              <a:rPr lang="hr-HR" sz="1600" dirty="0" err="1" smtClean="0">
                <a:solidFill>
                  <a:schemeClr val="tx2"/>
                </a:solidFill>
              </a:rPr>
              <a:t>Facebooka</a:t>
            </a:r>
            <a:endParaRPr lang="hr-H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6577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Neki od znakova da dijete trpi elektroničko nasilje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b="1" dirty="0" smtClean="0">
                <a:solidFill>
                  <a:schemeClr val="tx2"/>
                </a:solidFill>
              </a:rPr>
              <a:t>Nevoljko </a:t>
            </a:r>
            <a:r>
              <a:rPr lang="hr-HR" b="1" dirty="0">
                <a:solidFill>
                  <a:schemeClr val="tx2"/>
                </a:solidFill>
              </a:rPr>
              <a:t>koristi internet i/ili mobitel</a:t>
            </a:r>
          </a:p>
          <a:p>
            <a:r>
              <a:rPr lang="hr-HR" b="1" dirty="0">
                <a:solidFill>
                  <a:schemeClr val="tx2"/>
                </a:solidFill>
              </a:rPr>
              <a:t>Uzrujano je kada primi poruku </a:t>
            </a:r>
          </a:p>
          <a:p>
            <a:r>
              <a:rPr lang="hr-HR" b="1" dirty="0">
                <a:solidFill>
                  <a:schemeClr val="tx2"/>
                </a:solidFill>
              </a:rPr>
              <a:t>Skriva ekran ili mobitel kada je u blizini roditelja </a:t>
            </a:r>
          </a:p>
          <a:p>
            <a:r>
              <a:rPr lang="hr-HR" b="1" dirty="0">
                <a:solidFill>
                  <a:schemeClr val="tx2"/>
                </a:solidFill>
              </a:rPr>
              <a:t>Provodi neobično mnogo vremena na internetu</a:t>
            </a:r>
          </a:p>
          <a:p>
            <a:r>
              <a:rPr lang="hr-HR" b="1" dirty="0">
                <a:solidFill>
                  <a:schemeClr val="tx2"/>
                </a:solidFill>
              </a:rPr>
              <a:t>Povlači se od prijatelja, zaostaje u školi ili ne želi ići u školu</a:t>
            </a:r>
          </a:p>
          <a:p>
            <a:r>
              <a:rPr lang="hr-HR" b="1" dirty="0">
                <a:solidFill>
                  <a:schemeClr val="tx2"/>
                </a:solidFill>
              </a:rPr>
              <a:t>Potišteno je i njegovo se ponašanje zamjetljivo promijenilo</a:t>
            </a:r>
          </a:p>
          <a:p>
            <a:r>
              <a:rPr lang="hr-HR" b="1" dirty="0">
                <a:solidFill>
                  <a:schemeClr val="tx2"/>
                </a:solidFill>
              </a:rPr>
              <a:t>Ima potškoća sa spavanjem, probleme s apetitom, razdražljivo je ili plačljivo</a:t>
            </a:r>
          </a:p>
          <a:p>
            <a:r>
              <a:rPr lang="hr-HR" b="1" dirty="0">
                <a:solidFill>
                  <a:schemeClr val="tx2"/>
                </a:solidFill>
              </a:rPr>
              <a:t>Prima sumnjive pozive, poruke ili e-mailove</a:t>
            </a:r>
          </a:p>
          <a:p>
            <a:r>
              <a:rPr lang="hr-HR" b="1" dirty="0">
                <a:solidFill>
                  <a:schemeClr val="tx2"/>
                </a:solidFill>
              </a:rPr>
              <a:t>Njegov školski uspjeh opada</a:t>
            </a:r>
          </a:p>
          <a:p>
            <a:endParaRPr lang="hr-H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1493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30_TF03431377_TF03431377" id="{D4ED4346-F4E3-40A8-BC6D-36BD32B5F881}" vid="{9ADDA41D-E435-49AB-88B3-62A3FD334FC0}"/>
    </a:ext>
  </a:extLst>
</a:theme>
</file>

<file path=ppt/theme/theme2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175</TotalTime>
  <Words>1491</Words>
  <Application>Microsoft Office PowerPoint</Application>
  <PresentationFormat>Prilagođeno</PresentationFormat>
  <Paragraphs>143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tf03431377</vt:lpstr>
      <vt:lpstr>Sigurno ponašanje na internetu</vt:lpstr>
      <vt:lpstr>Sadržaj:</vt:lpstr>
      <vt:lpstr>Što je to internet i koje sadržaje djeca konzumiraju na internetu? </vt:lpstr>
      <vt:lpstr>Navike korištenja interneta</vt:lpstr>
      <vt:lpstr>Prednosti interneta</vt:lpstr>
      <vt:lpstr>Nedostaci interneta</vt:lpstr>
      <vt:lpstr>Nasilje na internetu, elektroničko nasilje, cyberbullying  ili e-nasilje </vt:lpstr>
      <vt:lpstr>Što kažu istraživanja u Hrvatskoj?</vt:lpstr>
      <vt:lpstr>Neki od znakova da dijete trpi elektroničko nasilje</vt:lpstr>
      <vt:lpstr>Zaštita djece i mladih na internetu:</vt:lpstr>
      <vt:lpstr>Zaštita djece i mladih na internetu:</vt:lpstr>
      <vt:lpstr>Što kada se nasilje dogodi?</vt:lpstr>
      <vt:lpstr>Slajd 13</vt:lpstr>
      <vt:lpstr>“Plavi kit” – opasna računalna igrica </vt:lpstr>
      <vt:lpstr>Kako radi igrica “Plavi kit” (prema glasinama)</vt:lpstr>
      <vt:lpstr>Savjeti za roditelje</vt:lpstr>
      <vt:lpstr>KORISNI IZVORI</vt:lpstr>
      <vt:lpstr>Naučimo ih biti veliki!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Sigurno ponašanje na internetu</dc:title>
  <dc:creator>Korisnik</dc:creator>
  <cp:lastModifiedBy>Korisnik</cp:lastModifiedBy>
  <cp:revision>19</cp:revision>
  <dcterms:created xsi:type="dcterms:W3CDTF">2017-05-15T12:28:18Z</dcterms:created>
  <dcterms:modified xsi:type="dcterms:W3CDTF">2017-05-16T09:21:42Z</dcterms:modified>
</cp:coreProperties>
</file>