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7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80</c:v>
                </c:pt>
                <c:pt idx="1">
                  <c:v>80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44</c:v>
                </c:pt>
                <c:pt idx="1">
                  <c:v>39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39</c:v>
                </c:pt>
                <c:pt idx="1">
                  <c:v>37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Skup 4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Skup 5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17</c:v>
                </c:pt>
              </c:numCache>
            </c:numRef>
          </c:val>
        </c:ser>
        <c:axId val="60684160"/>
        <c:axId val="60685696"/>
      </c:barChart>
      <c:catAx>
        <c:axId val="60684160"/>
        <c:scaling>
          <c:orientation val="minMax"/>
        </c:scaling>
        <c:axPos val="b"/>
        <c:tickLblPos val="nextTo"/>
        <c:crossAx val="60685696"/>
        <c:crosses val="autoZero"/>
        <c:auto val="1"/>
        <c:lblAlgn val="ctr"/>
        <c:lblOffset val="100"/>
      </c:catAx>
      <c:valAx>
        <c:axId val="60685696"/>
        <c:scaling>
          <c:orientation val="minMax"/>
        </c:scaling>
        <c:axPos val="l"/>
        <c:majorGridlines/>
        <c:numFmt formatCode="General" sourceLinked="1"/>
        <c:tickLblPos val="nextTo"/>
        <c:crossAx val="606841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cat>
            <c:strRef>
              <c:f>List1!$A$2:$A$5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50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cat>
            <c:strRef>
              <c:f>List1!$A$2:$A$5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12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cat>
            <c:strRef>
              <c:f>List1!$A$2:$A$5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8</c:v>
                </c:pt>
              </c:numCache>
            </c:numRef>
          </c:val>
        </c:ser>
        <c:axId val="91371776"/>
        <c:axId val="91385856"/>
      </c:barChart>
      <c:catAx>
        <c:axId val="91371776"/>
        <c:scaling>
          <c:orientation val="minMax"/>
        </c:scaling>
        <c:axPos val="b"/>
        <c:tickLblPos val="nextTo"/>
        <c:crossAx val="91385856"/>
        <c:crosses val="autoZero"/>
        <c:auto val="1"/>
        <c:lblAlgn val="ctr"/>
        <c:lblOffset val="100"/>
      </c:catAx>
      <c:valAx>
        <c:axId val="91385856"/>
        <c:scaling>
          <c:orientation val="minMax"/>
        </c:scaling>
        <c:axPos val="l"/>
        <c:majorGridlines/>
        <c:numFmt formatCode="General" sourceLinked="1"/>
        <c:tickLblPos val="nextTo"/>
        <c:crossAx val="913717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cat>
            <c:strRef>
              <c:f>List1!$A$2:$A$5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60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cat>
            <c:strRef>
              <c:f>List1!$A$2:$A$5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24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cat>
            <c:strRef>
              <c:f>List1!$A$2:$A$5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20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Skup 4</c:v>
                </c:pt>
              </c:strCache>
            </c:strRef>
          </c:tx>
          <c:cat>
            <c:strRef>
              <c:f>List1!$A$2:$A$5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15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Skup 5</c:v>
                </c:pt>
              </c:strCache>
            </c:strRef>
          </c:tx>
          <c:cat>
            <c:strRef>
              <c:f>List1!$A$2:$A$5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10</c:v>
                </c:pt>
              </c:numCache>
            </c:numRef>
          </c:val>
        </c:ser>
        <c:axId val="73554176"/>
        <c:axId val="73572352"/>
      </c:barChart>
      <c:catAx>
        <c:axId val="73554176"/>
        <c:scaling>
          <c:orientation val="minMax"/>
        </c:scaling>
        <c:axPos val="b"/>
        <c:tickLblPos val="nextTo"/>
        <c:crossAx val="73572352"/>
        <c:crosses val="autoZero"/>
        <c:auto val="1"/>
        <c:lblAlgn val="ctr"/>
        <c:lblOffset val="100"/>
      </c:catAx>
      <c:valAx>
        <c:axId val="73572352"/>
        <c:scaling>
          <c:orientation val="minMax"/>
        </c:scaling>
        <c:axPos val="l"/>
        <c:majorGridlines/>
        <c:numFmt formatCode="General" sourceLinked="1"/>
        <c:tickLblPos val="nextTo"/>
        <c:crossAx val="735541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>
        <c:manualLayout>
          <c:layoutTarget val="inner"/>
          <c:xMode val="edge"/>
          <c:yMode val="edge"/>
          <c:x val="7.428361274493589E-2"/>
          <c:y val="0.12751503792504379"/>
          <c:w val="0.77981835488624596"/>
          <c:h val="0.71738754197562427"/>
        </c:manualLayout>
      </c:layout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55</c:v>
                </c:pt>
                <c:pt idx="1">
                  <c:v>55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37</c:v>
                </c:pt>
                <c:pt idx="1">
                  <c:v>52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34</c:v>
                </c:pt>
                <c:pt idx="1">
                  <c:v>46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Skup 4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33</c:v>
                </c:pt>
                <c:pt idx="1">
                  <c:v>38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Skup 5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19</c:v>
                </c:pt>
                <c:pt idx="1">
                  <c:v>18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Skup 6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11</c:v>
                </c:pt>
                <c:pt idx="1">
                  <c:v>14</c:v>
                </c:pt>
              </c:numCache>
            </c:numRef>
          </c:val>
        </c:ser>
        <c:axId val="73596288"/>
        <c:axId val="89265280"/>
      </c:barChart>
      <c:catAx>
        <c:axId val="73596288"/>
        <c:scaling>
          <c:orientation val="minMax"/>
        </c:scaling>
        <c:axPos val="b"/>
        <c:tickLblPos val="nextTo"/>
        <c:crossAx val="89265280"/>
        <c:crosses val="autoZero"/>
        <c:auto val="1"/>
        <c:lblAlgn val="ctr"/>
        <c:lblOffset val="100"/>
      </c:catAx>
      <c:valAx>
        <c:axId val="89265280"/>
        <c:scaling>
          <c:orientation val="minMax"/>
        </c:scaling>
        <c:axPos val="l"/>
        <c:majorGridlines/>
        <c:numFmt formatCode="General" sourceLinked="1"/>
        <c:tickLblPos val="nextTo"/>
        <c:crossAx val="735962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70</c:v>
                </c:pt>
                <c:pt idx="1">
                  <c:v>70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58</c:v>
                </c:pt>
                <c:pt idx="1">
                  <c:v>44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46</c:v>
                </c:pt>
                <c:pt idx="1">
                  <c:v>44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Skup 4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34</c:v>
                </c:pt>
                <c:pt idx="1">
                  <c:v>42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Skup 5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1">
                  <c:v>29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Skup 6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1">
                  <c:v>24</c:v>
                </c:pt>
              </c:numCache>
            </c:numRef>
          </c:val>
        </c:ser>
        <c:axId val="89322624"/>
        <c:axId val="89324160"/>
      </c:barChart>
      <c:catAx>
        <c:axId val="89322624"/>
        <c:scaling>
          <c:orientation val="minMax"/>
        </c:scaling>
        <c:axPos val="b"/>
        <c:tickLblPos val="nextTo"/>
        <c:crossAx val="89324160"/>
        <c:crosses val="autoZero"/>
        <c:auto val="1"/>
        <c:lblAlgn val="ctr"/>
        <c:lblOffset val="100"/>
      </c:catAx>
      <c:valAx>
        <c:axId val="89324160"/>
        <c:scaling>
          <c:orientation val="minMax"/>
        </c:scaling>
        <c:axPos val="l"/>
        <c:majorGridlines/>
        <c:numFmt formatCode="General" sourceLinked="1"/>
        <c:tickLblPos val="nextTo"/>
        <c:crossAx val="893226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70</c:v>
                </c:pt>
                <c:pt idx="1">
                  <c:v>70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41</c:v>
                </c:pt>
                <c:pt idx="1">
                  <c:v>53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39</c:v>
                </c:pt>
                <c:pt idx="1">
                  <c:v>36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Skup 4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38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Skup 5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30</c:v>
                </c:pt>
              </c:numCache>
            </c:numRef>
          </c:val>
        </c:ser>
        <c:axId val="90842624"/>
        <c:axId val="90844160"/>
      </c:barChart>
      <c:catAx>
        <c:axId val="90842624"/>
        <c:scaling>
          <c:orientation val="minMax"/>
        </c:scaling>
        <c:axPos val="b"/>
        <c:tickLblPos val="nextTo"/>
        <c:crossAx val="90844160"/>
        <c:crosses val="autoZero"/>
        <c:auto val="1"/>
        <c:lblAlgn val="ctr"/>
        <c:lblOffset val="100"/>
      </c:catAx>
      <c:valAx>
        <c:axId val="90844160"/>
        <c:scaling>
          <c:orientation val="minMax"/>
        </c:scaling>
        <c:axPos val="l"/>
        <c:majorGridlines/>
        <c:numFmt formatCode="General" sourceLinked="1"/>
        <c:tickLblPos val="nextTo"/>
        <c:crossAx val="908426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20</c:v>
                </c:pt>
                <c:pt idx="1">
                  <c:v>17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19.5</c:v>
                </c:pt>
                <c:pt idx="1">
                  <c:v>16.5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Skup 4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12</c:v>
                </c:pt>
                <c:pt idx="1">
                  <c:v>16.5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Skup 5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1">
                  <c:v>12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Skup 6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1">
                  <c:v>10</c:v>
                </c:pt>
              </c:numCache>
            </c:numRef>
          </c:val>
        </c:ser>
        <c:axId val="90970752"/>
        <c:axId val="90980736"/>
      </c:barChart>
      <c:catAx>
        <c:axId val="90970752"/>
        <c:scaling>
          <c:orientation val="minMax"/>
        </c:scaling>
        <c:axPos val="b"/>
        <c:tickLblPos val="nextTo"/>
        <c:crossAx val="90980736"/>
        <c:crosses val="autoZero"/>
        <c:auto val="1"/>
        <c:lblAlgn val="ctr"/>
        <c:lblOffset val="100"/>
      </c:catAx>
      <c:valAx>
        <c:axId val="90980736"/>
        <c:scaling>
          <c:orientation val="minMax"/>
        </c:scaling>
        <c:axPos val="l"/>
        <c:majorGridlines/>
        <c:numFmt formatCode="General" sourceLinked="1"/>
        <c:tickLblPos val="nextTo"/>
        <c:crossAx val="909707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20</c:v>
                </c:pt>
                <c:pt idx="1">
                  <c:v>17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19.5</c:v>
                </c:pt>
                <c:pt idx="1">
                  <c:v>16.5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Skup 4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12</c:v>
                </c:pt>
                <c:pt idx="1">
                  <c:v>16.5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Skup 5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1">
                  <c:v>12</c:v>
                </c:pt>
              </c:numCache>
            </c:numRef>
          </c:val>
        </c:ser>
        <c:axId val="91007616"/>
        <c:axId val="91013504"/>
      </c:barChart>
      <c:catAx>
        <c:axId val="91007616"/>
        <c:scaling>
          <c:orientation val="minMax"/>
        </c:scaling>
        <c:axPos val="b"/>
        <c:tickLblPos val="nextTo"/>
        <c:crossAx val="91013504"/>
        <c:crosses val="autoZero"/>
        <c:auto val="1"/>
        <c:lblAlgn val="ctr"/>
        <c:lblOffset val="100"/>
      </c:catAx>
      <c:valAx>
        <c:axId val="91013504"/>
        <c:scaling>
          <c:orientation val="minMax"/>
        </c:scaling>
        <c:axPos val="l"/>
        <c:majorGridlines/>
        <c:numFmt formatCode="General" sourceLinked="1"/>
        <c:tickLblPos val="nextTo"/>
        <c:crossAx val="910076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12</c:v>
                </c:pt>
                <c:pt idx="1">
                  <c:v>6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6</c:v>
                </c:pt>
                <c:pt idx="1">
                  <c:v>6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Skup 4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Skup 5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</c:numCache>
            </c:numRef>
          </c:val>
        </c:ser>
        <c:axId val="91278336"/>
        <c:axId val="91099904"/>
      </c:barChart>
      <c:catAx>
        <c:axId val="91278336"/>
        <c:scaling>
          <c:orientation val="minMax"/>
        </c:scaling>
        <c:axPos val="b"/>
        <c:tickLblPos val="nextTo"/>
        <c:crossAx val="91099904"/>
        <c:crosses val="autoZero"/>
        <c:auto val="1"/>
        <c:lblAlgn val="ctr"/>
        <c:lblOffset val="100"/>
      </c:catAx>
      <c:valAx>
        <c:axId val="91099904"/>
        <c:scaling>
          <c:orientation val="minMax"/>
        </c:scaling>
        <c:axPos val="l"/>
        <c:majorGridlines/>
        <c:numFmt formatCode="General" sourceLinked="1"/>
        <c:tickLblPos val="nextTo"/>
        <c:crossAx val="912783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14</c:v>
                </c:pt>
                <c:pt idx="1">
                  <c:v>9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14</c:v>
                </c:pt>
                <c:pt idx="1">
                  <c:v>8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Skup 4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13</c:v>
                </c:pt>
                <c:pt idx="1">
                  <c:v>5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Skup 5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Kategorija 1</c:v>
                </c:pt>
                <c:pt idx="1">
                  <c:v>Kategorija 2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1">
                  <c:v>1</c:v>
                </c:pt>
              </c:numCache>
            </c:numRef>
          </c:val>
        </c:ser>
        <c:axId val="91131264"/>
        <c:axId val="91141248"/>
      </c:barChart>
      <c:catAx>
        <c:axId val="91131264"/>
        <c:scaling>
          <c:orientation val="minMax"/>
        </c:scaling>
        <c:axPos val="b"/>
        <c:tickLblPos val="nextTo"/>
        <c:crossAx val="91141248"/>
        <c:crosses val="autoZero"/>
        <c:auto val="1"/>
        <c:lblAlgn val="ctr"/>
        <c:lblOffset val="100"/>
      </c:catAx>
      <c:valAx>
        <c:axId val="91141248"/>
        <c:scaling>
          <c:orientation val="minMax"/>
        </c:scaling>
        <c:axPos val="l"/>
        <c:majorGridlines/>
        <c:numFmt formatCode="General" sourceLinked="1"/>
        <c:tickLblPos val="nextTo"/>
        <c:crossAx val="911312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01D11C9-A2C6-479A-8460-77AB0D71F6F3}" type="datetimeFigureOut">
              <a:rPr lang="sr-Latn-CS" smtClean="0"/>
              <a:pPr/>
              <a:t>24.2.2010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D641C3-5C53-41C3-A76C-8B332C9A3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D11C9-A2C6-479A-8460-77AB0D71F6F3}" type="datetimeFigureOut">
              <a:rPr lang="sr-Latn-CS" smtClean="0"/>
              <a:pPr/>
              <a:t>24.2.2010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641C3-5C53-41C3-A76C-8B332C9A3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01D11C9-A2C6-479A-8460-77AB0D71F6F3}" type="datetimeFigureOut">
              <a:rPr lang="sr-Latn-CS" smtClean="0"/>
              <a:pPr/>
              <a:t>24.2.2010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D641C3-5C53-41C3-A76C-8B332C9A3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D11C9-A2C6-479A-8460-77AB0D71F6F3}" type="datetimeFigureOut">
              <a:rPr lang="sr-Latn-CS" smtClean="0"/>
              <a:pPr/>
              <a:t>24.2.2010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641C3-5C53-41C3-A76C-8B332C9A3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1D11C9-A2C6-479A-8460-77AB0D71F6F3}" type="datetimeFigureOut">
              <a:rPr lang="sr-Latn-CS" smtClean="0"/>
              <a:pPr/>
              <a:t>24.2.2010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AD641C3-5C53-41C3-A76C-8B332C9A3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D11C9-A2C6-479A-8460-77AB0D71F6F3}" type="datetimeFigureOut">
              <a:rPr lang="sr-Latn-CS" smtClean="0"/>
              <a:pPr/>
              <a:t>24.2.2010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641C3-5C53-41C3-A76C-8B332C9A3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D11C9-A2C6-479A-8460-77AB0D71F6F3}" type="datetimeFigureOut">
              <a:rPr lang="sr-Latn-CS" smtClean="0"/>
              <a:pPr/>
              <a:t>24.2.2010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641C3-5C53-41C3-A76C-8B332C9A3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D11C9-A2C6-479A-8460-77AB0D71F6F3}" type="datetimeFigureOut">
              <a:rPr lang="sr-Latn-CS" smtClean="0"/>
              <a:pPr/>
              <a:t>24.2.2010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641C3-5C53-41C3-A76C-8B332C9A3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1D11C9-A2C6-479A-8460-77AB0D71F6F3}" type="datetimeFigureOut">
              <a:rPr lang="sr-Latn-CS" smtClean="0"/>
              <a:pPr/>
              <a:t>24.2.2010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641C3-5C53-41C3-A76C-8B332C9A3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D11C9-A2C6-479A-8460-77AB0D71F6F3}" type="datetimeFigureOut">
              <a:rPr lang="sr-Latn-CS" smtClean="0"/>
              <a:pPr/>
              <a:t>24.2.2010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641C3-5C53-41C3-A76C-8B332C9A3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D11C9-A2C6-479A-8460-77AB0D71F6F3}" type="datetimeFigureOut">
              <a:rPr lang="sr-Latn-CS" smtClean="0"/>
              <a:pPr/>
              <a:t>24.2.2010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641C3-5C53-41C3-A76C-8B332C9A3E9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01D11C9-A2C6-479A-8460-77AB0D71F6F3}" type="datetimeFigureOut">
              <a:rPr lang="sr-Latn-CS" smtClean="0"/>
              <a:pPr/>
              <a:t>24.2.2010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D641C3-5C53-41C3-A76C-8B332C9A3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NATJECANJA  U ŠK. GOD. 2009./10.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354442" y="3857628"/>
            <a:ext cx="5146648" cy="1357322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/>
              <a:t>OŠ  M. Gubec</a:t>
            </a:r>
          </a:p>
          <a:p>
            <a:pPr algn="ctr"/>
            <a:r>
              <a:rPr lang="hr-HR" sz="2800" dirty="0" smtClean="0"/>
              <a:t>Piškorevci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FFC000"/>
                </a:solidFill>
              </a:rPr>
              <a:t>FIZIKA</a:t>
            </a:r>
            <a:endParaRPr lang="hr-HR" dirty="0">
              <a:solidFill>
                <a:srgbClr val="FFC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 smtClean="0"/>
              <a:t>8. razred – 2 učenika: 12, 8</a:t>
            </a:r>
          </a:p>
          <a:p>
            <a:pPr algn="ctr"/>
            <a:r>
              <a:rPr lang="hr-HR" dirty="0" smtClean="0"/>
              <a:t>Maksimalan broj bodova: 50</a:t>
            </a:r>
            <a:endParaRPr lang="hr-HR" dirty="0"/>
          </a:p>
        </p:txBody>
      </p:sp>
      <p:graphicFrame>
        <p:nvGraphicFramePr>
          <p:cNvPr id="4" name="Grafikon 3"/>
          <p:cNvGraphicFramePr/>
          <p:nvPr/>
        </p:nvGraphicFramePr>
        <p:xfrm>
          <a:off x="142844" y="2643182"/>
          <a:ext cx="7786742" cy="381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CRVENI  KRIŽ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 smtClean="0"/>
              <a:t>Natjecanje će se održati  20.03.2010.</a:t>
            </a:r>
          </a:p>
          <a:p>
            <a:pPr algn="ctr"/>
            <a:r>
              <a:rPr lang="hr-HR" smtClean="0"/>
              <a:t>Broj učenika: 6</a:t>
            </a:r>
            <a:endParaRPr lang="hr-HR" dirty="0" smtClean="0"/>
          </a:p>
          <a:p>
            <a:pPr algn="ctr"/>
            <a:r>
              <a:rPr lang="hr-HR" dirty="0" smtClean="0"/>
              <a:t>Mentor: Ivana </a:t>
            </a:r>
            <a:r>
              <a:rPr lang="hr-HR" dirty="0" err="1" smtClean="0"/>
              <a:t>Dolaček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 smtClean="0">
                <a:solidFill>
                  <a:schemeClr val="bg2"/>
                </a:solidFill>
              </a:rPr>
              <a:t>L I D R A N O</a:t>
            </a:r>
            <a:endParaRPr lang="hr-HR" sz="4000" dirty="0">
              <a:solidFill>
                <a:schemeClr val="bg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Sudjelovanje na međuopćinskom natjecanju</a:t>
            </a:r>
          </a:p>
          <a:p>
            <a:pPr>
              <a:buNone/>
            </a:pPr>
            <a:r>
              <a:rPr lang="hr-HR" dirty="0" smtClean="0"/>
              <a:t>   u Đakovu 20.01.2010. Mentori:</a:t>
            </a:r>
          </a:p>
          <a:p>
            <a:pPr>
              <a:buNone/>
            </a:pPr>
            <a:r>
              <a:rPr lang="hr-HR" dirty="0" smtClean="0"/>
              <a:t>   - Dramska  skupina  - I. Arambašić</a:t>
            </a:r>
          </a:p>
          <a:p>
            <a:pPr>
              <a:buNone/>
            </a:pPr>
            <a:r>
              <a:rPr lang="hr-HR" dirty="0" smtClean="0"/>
              <a:t>   - Literarna  - A. </a:t>
            </a:r>
            <a:r>
              <a:rPr lang="hr-HR" dirty="0" err="1" smtClean="0"/>
              <a:t>Rajzl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- Novinarska  - K. Blažević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</a:t>
            </a:r>
            <a:r>
              <a:rPr lang="hr-HR" dirty="0" smtClean="0">
                <a:solidFill>
                  <a:srgbClr val="FF0000"/>
                </a:solidFill>
              </a:rPr>
              <a:t>Županijsko - </a:t>
            </a:r>
            <a:r>
              <a:rPr lang="hr-HR" dirty="0" smtClean="0"/>
              <a:t>10.02.2010. u Osijeku</a:t>
            </a:r>
          </a:p>
          <a:p>
            <a:pPr>
              <a:buNone/>
            </a:pPr>
            <a:r>
              <a:rPr lang="hr-HR" dirty="0" smtClean="0"/>
              <a:t>       - </a:t>
            </a:r>
            <a:r>
              <a:rPr lang="hr-HR" b="1" u="sng" dirty="0" smtClean="0"/>
              <a:t>Marija  Ferić </a:t>
            </a:r>
            <a:r>
              <a:rPr lang="hr-HR" dirty="0" smtClean="0"/>
              <a:t>– 5.r. sa  </a:t>
            </a:r>
            <a:r>
              <a:rPr lang="hr-HR" b="1" i="1" dirty="0" err="1" smtClean="0"/>
              <a:t>haiku</a:t>
            </a:r>
            <a:r>
              <a:rPr lang="hr-HR" b="1" i="1" dirty="0" smtClean="0"/>
              <a:t> </a:t>
            </a:r>
            <a:r>
              <a:rPr lang="hr-HR" dirty="0" smtClean="0"/>
              <a:t> pjesmama</a:t>
            </a:r>
          </a:p>
          <a:p>
            <a:pPr>
              <a:buNone/>
            </a:pPr>
            <a:r>
              <a:rPr lang="hr-HR" dirty="0" smtClean="0"/>
              <a:t>       - </a:t>
            </a:r>
            <a:r>
              <a:rPr lang="hr-HR" b="1" u="sng" dirty="0" smtClean="0"/>
              <a:t>Petra  Tomić </a:t>
            </a:r>
            <a:r>
              <a:rPr lang="hr-HR" dirty="0" smtClean="0"/>
              <a:t>– 7. a – Intervju s učiteljicom  A. </a:t>
            </a:r>
            <a:r>
              <a:rPr lang="hr-HR" dirty="0" err="1" smtClean="0"/>
              <a:t>Šimunec</a:t>
            </a:r>
            <a:r>
              <a:rPr lang="hr-HR" dirty="0" smtClean="0"/>
              <a:t> – “Vječno mlada”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00B0F0"/>
                </a:solidFill>
              </a:rPr>
              <a:t>SPORTSKA  NATJECANJA</a:t>
            </a:r>
            <a:endParaRPr lang="hr-HR" dirty="0">
              <a:solidFill>
                <a:srgbClr val="00B0F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000240"/>
            <a:ext cx="7186634" cy="4455496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/>
              <a:t>Stolni tenis –međuopćinsko</a:t>
            </a:r>
          </a:p>
          <a:p>
            <a:pPr algn="ctr"/>
            <a:endParaRPr lang="hr-HR" sz="2400" dirty="0" smtClean="0"/>
          </a:p>
          <a:p>
            <a:pPr algn="ctr"/>
            <a:r>
              <a:rPr lang="hr-HR" sz="2800" dirty="0" smtClean="0"/>
              <a:t>Odbojka – međuopćinsko</a:t>
            </a:r>
          </a:p>
          <a:p>
            <a:pPr algn="ctr"/>
            <a:endParaRPr lang="hr-HR" sz="2400" dirty="0" smtClean="0"/>
          </a:p>
          <a:p>
            <a:pPr algn="ctr"/>
            <a:r>
              <a:rPr lang="hr-HR" sz="2800" dirty="0" smtClean="0">
                <a:solidFill>
                  <a:srgbClr val="FF0000"/>
                </a:solidFill>
              </a:rPr>
              <a:t>Š  A H - </a:t>
            </a:r>
            <a:r>
              <a:rPr lang="hr-HR" sz="2800" dirty="0" smtClean="0"/>
              <a:t>međuopćinsko: dječaci 2. mjesto</a:t>
            </a:r>
          </a:p>
          <a:p>
            <a:pPr algn="ctr"/>
            <a:r>
              <a:rPr lang="hr-HR" sz="2800" dirty="0" smtClean="0"/>
              <a:t>djevojčice – 1. mjesto</a:t>
            </a:r>
          </a:p>
          <a:p>
            <a:pPr algn="ctr"/>
            <a:endParaRPr lang="hr-HR" sz="2400" dirty="0" smtClean="0"/>
          </a:p>
          <a:p>
            <a:pPr algn="ctr"/>
            <a:r>
              <a:rPr lang="hr-HR" sz="2800" dirty="0" smtClean="0">
                <a:solidFill>
                  <a:srgbClr val="00B0F0"/>
                </a:solidFill>
              </a:rPr>
              <a:t>županijsko- </a:t>
            </a:r>
            <a:r>
              <a:rPr lang="hr-HR" sz="2800" dirty="0" smtClean="0">
                <a:solidFill>
                  <a:srgbClr val="FF0000"/>
                </a:solidFill>
              </a:rPr>
              <a:t>djevojčice  2. mjesto</a:t>
            </a:r>
            <a:endParaRPr lang="hr-HR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Prikupljanje  i  obrada: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r>
              <a:rPr lang="hr-HR" dirty="0" smtClean="0"/>
              <a:t>  </a:t>
            </a:r>
            <a:r>
              <a:rPr lang="hr-HR" sz="2800" dirty="0" smtClean="0">
                <a:solidFill>
                  <a:srgbClr val="0070C0"/>
                </a:solidFill>
              </a:rPr>
              <a:t>Branko  </a:t>
            </a:r>
            <a:r>
              <a:rPr lang="hr-HR" sz="2800" dirty="0" err="1" smtClean="0">
                <a:solidFill>
                  <a:srgbClr val="0070C0"/>
                </a:solidFill>
              </a:rPr>
              <a:t>Macanga</a:t>
            </a:r>
            <a:endParaRPr lang="hr-HR" sz="2800" dirty="0" smtClean="0">
              <a:solidFill>
                <a:srgbClr val="0070C0"/>
              </a:solidFill>
            </a:endParaRPr>
          </a:p>
          <a:p>
            <a:endParaRPr lang="hr-HR" sz="2800" dirty="0" smtClean="0"/>
          </a:p>
          <a:p>
            <a:r>
              <a:rPr lang="hr-HR" sz="2800" dirty="0" smtClean="0"/>
              <a:t> </a:t>
            </a:r>
            <a:r>
              <a:rPr lang="hr-HR" sz="2800" dirty="0" smtClean="0">
                <a:solidFill>
                  <a:schemeClr val="accent1"/>
                </a:solidFill>
              </a:rPr>
              <a:t>Tehnička  podrška:</a:t>
            </a:r>
            <a:endParaRPr lang="hr-HR" sz="2800" dirty="0" smtClean="0"/>
          </a:p>
          <a:p>
            <a:r>
              <a:rPr lang="hr-HR" sz="2800" dirty="0" smtClean="0"/>
              <a:t>  </a:t>
            </a:r>
            <a:r>
              <a:rPr lang="hr-HR" sz="2800" dirty="0" smtClean="0">
                <a:solidFill>
                  <a:srgbClr val="7030A0"/>
                </a:solidFill>
              </a:rPr>
              <a:t>Damir   </a:t>
            </a:r>
            <a:r>
              <a:rPr lang="hr-HR" sz="2800" dirty="0" err="1" smtClean="0">
                <a:solidFill>
                  <a:srgbClr val="7030A0"/>
                </a:solidFill>
              </a:rPr>
              <a:t>Iletić</a:t>
            </a:r>
            <a:endParaRPr lang="hr-HR" sz="2800" dirty="0" smtClean="0">
              <a:solidFill>
                <a:srgbClr val="7030A0"/>
              </a:solidFill>
            </a:endParaRP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              Piškorevci,  25.02.2010.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Hrvatski  jezik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9416"/>
            <a:ext cx="7258072" cy="4846320"/>
          </a:xfrm>
        </p:spPr>
        <p:txBody>
          <a:bodyPr/>
          <a:lstStyle/>
          <a:p>
            <a:pPr algn="ctr"/>
            <a:r>
              <a:rPr lang="hr-HR" dirty="0" smtClean="0"/>
              <a:t>               </a:t>
            </a:r>
            <a:r>
              <a:rPr lang="hr-HR" sz="2400" dirty="0" smtClean="0"/>
              <a:t>7. razred - 6  učenika:   44,39,…20,17</a:t>
            </a:r>
          </a:p>
          <a:p>
            <a:pPr algn="ctr"/>
            <a:r>
              <a:rPr lang="hr-HR" sz="2400" dirty="0" smtClean="0"/>
              <a:t>               8. razred – 3  učenika:   39,37,30</a:t>
            </a:r>
          </a:p>
          <a:p>
            <a:pPr algn="ctr"/>
            <a:r>
              <a:rPr lang="hr-HR" sz="2400" dirty="0" smtClean="0"/>
              <a:t>         Maksimalan broj bodova:  </a:t>
            </a:r>
            <a:r>
              <a:rPr lang="hr-HR" sz="2400" dirty="0" smtClean="0">
                <a:solidFill>
                  <a:schemeClr val="accent5"/>
                </a:solidFill>
              </a:rPr>
              <a:t>80</a:t>
            </a:r>
          </a:p>
          <a:p>
            <a:pPr>
              <a:buNone/>
            </a:pPr>
            <a:r>
              <a:rPr lang="hr-HR" dirty="0" smtClean="0"/>
              <a:t>        </a:t>
            </a:r>
            <a:endParaRPr lang="hr-HR" dirty="0"/>
          </a:p>
        </p:txBody>
      </p:sp>
      <p:graphicFrame>
        <p:nvGraphicFramePr>
          <p:cNvPr id="5" name="Grafikon 4"/>
          <p:cNvGraphicFramePr/>
          <p:nvPr/>
        </p:nvGraphicFramePr>
        <p:xfrm>
          <a:off x="142844" y="3000372"/>
          <a:ext cx="7858180" cy="385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ENGLESKI  JEZIK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dirty="0" smtClean="0"/>
              <a:t>8. razred – 5 učenika</a:t>
            </a:r>
          </a:p>
          <a:p>
            <a:pPr algn="ctr"/>
            <a:r>
              <a:rPr lang="hr-HR" sz="2400" dirty="0" smtClean="0"/>
              <a:t>Maksimalan broj bodova: </a:t>
            </a:r>
            <a:r>
              <a:rPr lang="hr-HR" sz="2400" dirty="0" smtClean="0">
                <a:solidFill>
                  <a:schemeClr val="accent5"/>
                </a:solidFill>
              </a:rPr>
              <a:t>60</a:t>
            </a:r>
          </a:p>
          <a:p>
            <a:pPr algn="ctr"/>
            <a:r>
              <a:rPr lang="hr-HR" sz="2400" dirty="0" smtClean="0"/>
              <a:t>Rezultati: 24, 20, …15,10</a:t>
            </a:r>
            <a:endParaRPr lang="hr-HR" sz="2400" dirty="0"/>
          </a:p>
        </p:txBody>
      </p:sp>
      <p:graphicFrame>
        <p:nvGraphicFramePr>
          <p:cNvPr id="5" name="Grafikon 4"/>
          <p:cNvGraphicFramePr/>
          <p:nvPr/>
        </p:nvGraphicFramePr>
        <p:xfrm>
          <a:off x="142844" y="3000372"/>
          <a:ext cx="7643866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00B050"/>
                </a:solidFill>
              </a:rPr>
              <a:t>BIOLOGIJA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sz="2400" dirty="0" smtClean="0"/>
              <a:t>7. razred – 13 učenika: 37,34,33,…19,11</a:t>
            </a:r>
          </a:p>
          <a:p>
            <a:pPr algn="ctr"/>
            <a:r>
              <a:rPr lang="hr-HR" sz="2400" dirty="0" smtClean="0"/>
              <a:t>8. razred – 16 učenika: </a:t>
            </a:r>
            <a:r>
              <a:rPr lang="hr-HR" sz="2400" dirty="0" smtClean="0">
                <a:solidFill>
                  <a:srgbClr val="FF0000"/>
                </a:solidFill>
              </a:rPr>
              <a:t>52,46,</a:t>
            </a:r>
            <a:r>
              <a:rPr lang="hr-HR" sz="2400" dirty="0" smtClean="0"/>
              <a:t>38,36…18,14</a:t>
            </a:r>
          </a:p>
          <a:p>
            <a:pPr algn="ctr"/>
            <a:r>
              <a:rPr lang="hr-HR" sz="2400" dirty="0" smtClean="0"/>
              <a:t>Maksimalan broj bodova: </a:t>
            </a:r>
            <a:r>
              <a:rPr lang="hr-HR" sz="2400" dirty="0" smtClean="0">
                <a:solidFill>
                  <a:schemeClr val="accent1"/>
                </a:solidFill>
              </a:rPr>
              <a:t>55</a:t>
            </a:r>
          </a:p>
          <a:p>
            <a:pPr algn="ctr"/>
            <a:r>
              <a:rPr lang="hr-HR" sz="2400" dirty="0" smtClean="0">
                <a:solidFill>
                  <a:srgbClr val="FF0000"/>
                </a:solidFill>
              </a:rPr>
              <a:t>2 učenika 8. </a:t>
            </a:r>
            <a:r>
              <a:rPr lang="hr-HR" sz="2400" dirty="0" err="1" smtClean="0">
                <a:solidFill>
                  <a:srgbClr val="FF0000"/>
                </a:solidFill>
              </a:rPr>
              <a:t>raz</a:t>
            </a:r>
            <a:r>
              <a:rPr lang="hr-HR" sz="2400" dirty="0" smtClean="0">
                <a:solidFill>
                  <a:srgbClr val="FF0000"/>
                </a:solidFill>
              </a:rPr>
              <a:t>. pozvani na županijsko -09.03.</a:t>
            </a:r>
          </a:p>
          <a:p>
            <a:pPr algn="ctr">
              <a:buNone/>
            </a:pPr>
            <a:endParaRPr lang="hr-HR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kon 3"/>
          <p:cNvGraphicFramePr/>
          <p:nvPr/>
        </p:nvGraphicFramePr>
        <p:xfrm>
          <a:off x="142844" y="3214686"/>
          <a:ext cx="7215238" cy="3643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92D050"/>
                </a:solidFill>
              </a:rPr>
              <a:t>GEOGRAFIJA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sz="2400" dirty="0" smtClean="0"/>
              <a:t>5. razred – 3 učenika: </a:t>
            </a:r>
            <a:r>
              <a:rPr lang="hr-HR" sz="2400" dirty="0" smtClean="0">
                <a:solidFill>
                  <a:srgbClr val="FF0000"/>
                </a:solidFill>
              </a:rPr>
              <a:t>58</a:t>
            </a:r>
            <a:r>
              <a:rPr lang="hr-HR" sz="2400" dirty="0" smtClean="0"/>
              <a:t>,46,34</a:t>
            </a:r>
          </a:p>
          <a:p>
            <a:pPr algn="ctr"/>
            <a:r>
              <a:rPr lang="hr-HR" sz="2400" dirty="0" smtClean="0"/>
              <a:t>6. razred – 9 učenika: 44,</a:t>
            </a:r>
            <a:r>
              <a:rPr lang="hr-HR" sz="2400" dirty="0" err="1" smtClean="0"/>
              <a:t>44</a:t>
            </a:r>
            <a:r>
              <a:rPr lang="hr-HR" sz="2400" dirty="0" smtClean="0"/>
              <a:t>,42,..29,24</a:t>
            </a:r>
          </a:p>
          <a:p>
            <a:pPr algn="ctr"/>
            <a:r>
              <a:rPr lang="hr-HR" sz="2400" dirty="0" smtClean="0"/>
              <a:t>Maksimalan broj bodova: </a:t>
            </a:r>
            <a:r>
              <a:rPr lang="hr-HR" sz="2400" dirty="0" smtClean="0">
                <a:solidFill>
                  <a:schemeClr val="accent1"/>
                </a:solidFill>
              </a:rPr>
              <a:t>70 </a:t>
            </a:r>
          </a:p>
          <a:p>
            <a:pPr algn="ctr"/>
            <a:r>
              <a:rPr lang="hr-HR" sz="2400" dirty="0" smtClean="0">
                <a:solidFill>
                  <a:srgbClr val="FF0000"/>
                </a:solidFill>
              </a:rPr>
              <a:t>1 učenica 5. </a:t>
            </a:r>
            <a:r>
              <a:rPr lang="hr-HR" sz="2400" dirty="0" err="1" smtClean="0">
                <a:solidFill>
                  <a:srgbClr val="FF0000"/>
                </a:solidFill>
              </a:rPr>
              <a:t>raz</a:t>
            </a:r>
            <a:r>
              <a:rPr lang="hr-HR" sz="2400" dirty="0" smtClean="0">
                <a:solidFill>
                  <a:srgbClr val="FF0000"/>
                </a:solidFill>
              </a:rPr>
              <a:t>. Pozvana na županijsko-08.03. </a:t>
            </a:r>
            <a:endParaRPr lang="hr-HR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kon 3"/>
          <p:cNvGraphicFramePr/>
          <p:nvPr/>
        </p:nvGraphicFramePr>
        <p:xfrm>
          <a:off x="142844" y="3071786"/>
          <a:ext cx="7858180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92D050"/>
                </a:solidFill>
              </a:rPr>
              <a:t>GEOGRAFIJA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dirty="0" smtClean="0"/>
              <a:t>7. razred – 4  učenika: 41,39,38,30</a:t>
            </a:r>
          </a:p>
          <a:p>
            <a:pPr algn="ctr"/>
            <a:r>
              <a:rPr lang="hr-HR" sz="2400" dirty="0" smtClean="0"/>
              <a:t>8. razred – 2 učenika: 53,36</a:t>
            </a:r>
          </a:p>
          <a:p>
            <a:pPr algn="ctr"/>
            <a:r>
              <a:rPr lang="hr-HR" sz="2400" dirty="0" smtClean="0"/>
              <a:t>Maksimalan broj bodova: </a:t>
            </a:r>
            <a:r>
              <a:rPr lang="hr-HR" sz="2400" dirty="0" smtClean="0">
                <a:solidFill>
                  <a:schemeClr val="tx2"/>
                </a:solidFill>
              </a:rPr>
              <a:t>70</a:t>
            </a:r>
            <a:endParaRPr lang="hr-HR" sz="2400" dirty="0">
              <a:solidFill>
                <a:schemeClr val="tx2"/>
              </a:solidFill>
            </a:endParaRPr>
          </a:p>
        </p:txBody>
      </p:sp>
      <p:graphicFrame>
        <p:nvGraphicFramePr>
          <p:cNvPr id="4" name="Grafikon 3"/>
          <p:cNvGraphicFramePr/>
          <p:nvPr/>
        </p:nvGraphicFramePr>
        <p:xfrm>
          <a:off x="142844" y="3000372"/>
          <a:ext cx="7858180" cy="3643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00B0F0"/>
                </a:solidFill>
              </a:rPr>
              <a:t>KEMIJA</a:t>
            </a:r>
            <a:endParaRPr lang="hr-HR" dirty="0">
              <a:solidFill>
                <a:srgbClr val="00B0F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dirty="0" smtClean="0"/>
              <a:t>7. razred  - 3 učenika: 20, 19,5;12</a:t>
            </a:r>
          </a:p>
          <a:p>
            <a:pPr algn="ctr"/>
            <a:r>
              <a:rPr lang="hr-HR" sz="2400" dirty="0" smtClean="0"/>
              <a:t>8. razred – 5 učenika: 17, 16,5; 16,5;12,10</a:t>
            </a:r>
          </a:p>
          <a:p>
            <a:pPr algn="ctr"/>
            <a:r>
              <a:rPr lang="hr-HR" sz="2400" dirty="0" smtClean="0"/>
              <a:t>Maksimalan broj bodova: </a:t>
            </a:r>
            <a:r>
              <a:rPr lang="hr-HR" sz="2400" dirty="0" smtClean="0">
                <a:solidFill>
                  <a:schemeClr val="accent5"/>
                </a:solidFill>
              </a:rPr>
              <a:t>50</a:t>
            </a:r>
          </a:p>
          <a:p>
            <a:pPr algn="ctr"/>
            <a:endParaRPr lang="hr-HR" sz="2000" dirty="0" smtClean="0"/>
          </a:p>
          <a:p>
            <a:pPr algn="ctr"/>
            <a:endParaRPr lang="hr-HR" sz="2000" dirty="0" smtClean="0"/>
          </a:p>
          <a:p>
            <a:pPr algn="ctr">
              <a:buNone/>
            </a:pPr>
            <a:endParaRPr lang="hr-HR" sz="2000" dirty="0"/>
          </a:p>
        </p:txBody>
      </p:sp>
      <p:graphicFrame>
        <p:nvGraphicFramePr>
          <p:cNvPr id="4" name="Grafikon 3"/>
          <p:cNvGraphicFramePr/>
          <p:nvPr/>
        </p:nvGraphicFramePr>
        <p:xfrm>
          <a:off x="2500298" y="4714884"/>
          <a:ext cx="2143140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kon 5"/>
          <p:cNvGraphicFramePr/>
          <p:nvPr/>
        </p:nvGraphicFramePr>
        <p:xfrm>
          <a:off x="214282" y="2928934"/>
          <a:ext cx="7786742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MATEMATIKA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dirty="0" smtClean="0"/>
              <a:t>5. razred – 4 učenika: 12,6,4,1</a:t>
            </a:r>
          </a:p>
          <a:p>
            <a:pPr algn="ctr"/>
            <a:r>
              <a:rPr lang="hr-HR" sz="2400" dirty="0" smtClean="0"/>
              <a:t>6. razred – 4 učenika: 6,</a:t>
            </a:r>
            <a:r>
              <a:rPr lang="hr-HR" sz="2400" dirty="0" err="1" smtClean="0"/>
              <a:t>6</a:t>
            </a:r>
            <a:r>
              <a:rPr lang="hr-HR" sz="2400" dirty="0" smtClean="0"/>
              <a:t>,3,1</a:t>
            </a:r>
          </a:p>
          <a:p>
            <a:pPr algn="ctr"/>
            <a:r>
              <a:rPr lang="hr-HR" sz="2400" dirty="0" smtClean="0"/>
              <a:t>Maksimalan broj bodova: </a:t>
            </a:r>
            <a:r>
              <a:rPr lang="hr-HR" sz="2400" dirty="0" smtClean="0">
                <a:solidFill>
                  <a:schemeClr val="accent5"/>
                </a:solidFill>
              </a:rPr>
              <a:t>50</a:t>
            </a:r>
            <a:endParaRPr lang="hr-HR" sz="24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Grafikon 3"/>
          <p:cNvGraphicFramePr/>
          <p:nvPr/>
        </p:nvGraphicFramePr>
        <p:xfrm>
          <a:off x="214282" y="2928934"/>
          <a:ext cx="7643866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MATEMATIKA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 smtClean="0"/>
              <a:t>7 razred- 5 učenika: 14,</a:t>
            </a:r>
            <a:r>
              <a:rPr lang="hr-HR" dirty="0" err="1" smtClean="0"/>
              <a:t>14</a:t>
            </a:r>
            <a:r>
              <a:rPr lang="hr-HR" dirty="0" smtClean="0"/>
              <a:t>,13,13,</a:t>
            </a:r>
            <a:r>
              <a:rPr lang="hr-HR" dirty="0" err="1" smtClean="0"/>
              <a:t>13</a:t>
            </a:r>
            <a:endParaRPr lang="hr-HR" dirty="0" smtClean="0"/>
          </a:p>
          <a:p>
            <a:pPr algn="ctr"/>
            <a:r>
              <a:rPr lang="hr-HR" dirty="0" smtClean="0"/>
              <a:t>8. razred:5 učenika: 9,8,5,</a:t>
            </a:r>
            <a:r>
              <a:rPr lang="hr-HR" dirty="0" err="1" smtClean="0"/>
              <a:t>5</a:t>
            </a:r>
            <a:r>
              <a:rPr lang="hr-HR" dirty="0" smtClean="0"/>
              <a:t>,1</a:t>
            </a:r>
          </a:p>
          <a:p>
            <a:pPr algn="ctr"/>
            <a:r>
              <a:rPr lang="hr-HR" dirty="0" smtClean="0"/>
              <a:t>Maksimalan broj bodova: </a:t>
            </a:r>
            <a:r>
              <a:rPr lang="hr-HR" dirty="0" smtClean="0">
                <a:solidFill>
                  <a:schemeClr val="accent5"/>
                </a:solidFill>
              </a:rPr>
              <a:t>50</a:t>
            </a:r>
            <a:endParaRPr lang="hr-HR" dirty="0">
              <a:solidFill>
                <a:schemeClr val="accent5"/>
              </a:solidFill>
            </a:endParaRPr>
          </a:p>
        </p:txBody>
      </p:sp>
      <p:graphicFrame>
        <p:nvGraphicFramePr>
          <p:cNvPr id="4" name="Grafikon 3"/>
          <p:cNvGraphicFramePr/>
          <p:nvPr/>
        </p:nvGraphicFramePr>
        <p:xfrm>
          <a:off x="285720" y="3071810"/>
          <a:ext cx="7643866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320</TotalTime>
  <Words>383</Words>
  <Application>Microsoft Office PowerPoint</Application>
  <PresentationFormat>Prikaz na zaslonu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Bogatstvo</vt:lpstr>
      <vt:lpstr>NATJECANJA  U ŠK. GOD. 2009./10.</vt:lpstr>
      <vt:lpstr>              Hrvatski  jezik</vt:lpstr>
      <vt:lpstr>ENGLESKI  JEZIK</vt:lpstr>
      <vt:lpstr>BIOLOGIJA</vt:lpstr>
      <vt:lpstr>GEOGRAFIJA</vt:lpstr>
      <vt:lpstr>GEOGRAFIJA</vt:lpstr>
      <vt:lpstr>KEMIJA</vt:lpstr>
      <vt:lpstr>MATEMATIKA</vt:lpstr>
      <vt:lpstr>MATEMATIKA</vt:lpstr>
      <vt:lpstr>FIZIKA</vt:lpstr>
      <vt:lpstr>CRVENI  KRIŽ</vt:lpstr>
      <vt:lpstr>L I D R A N O</vt:lpstr>
      <vt:lpstr>SPORTSKA  NATJECANJA</vt:lpstr>
      <vt:lpstr>Prikupljanje  i  obrada: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NATJECANJA  U ŠK. GOD. 2009/10.</dc:title>
  <dc:creator>Korisnik</dc:creator>
  <cp:lastModifiedBy>Korisnik</cp:lastModifiedBy>
  <cp:revision>41</cp:revision>
  <dcterms:created xsi:type="dcterms:W3CDTF">2010-02-09T08:40:46Z</dcterms:created>
  <dcterms:modified xsi:type="dcterms:W3CDTF">2010-02-24T07:40:01Z</dcterms:modified>
</cp:coreProperties>
</file>