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85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81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7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7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  <p:sldMasterId id="2147483720" r:id="rId4"/>
    <p:sldMasterId id="2147483732" r:id="rId5"/>
    <p:sldMasterId id="2147483744" r:id="rId6"/>
    <p:sldMasterId id="2147483756" r:id="rId7"/>
    <p:sldMasterId id="2147483768" r:id="rId8"/>
  </p:sld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9" r:id="rId21"/>
    <p:sldId id="270" r:id="rId2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presProps" Target="presProps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5" name="Podnaslov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1" name="Rezervirano mjesto datum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hr-H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Pritisnite ikonu za dodavanje slike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Pravokut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avokut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Pravokut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1" name="Pravokut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Pravokut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avokut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avokut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slike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Rezervirano mjesto naslova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1" name="Rezervirano mjesto teksta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7" name="Rezervirano mjesto datum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1661565-692A-4C66-8F9F-40FB7405F1FD}" type="datetimeFigureOut">
              <a:rPr lang="sr-Latn-CS" smtClean="0"/>
              <a:pPr/>
              <a:t>4.3.2010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901A394D-3DEC-4276-8338-3B65D908DE8C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PC-10\Desktop\u&#269;eni&#269;ki%20dokumenti\MATEA\LadyGaga_-_Love_Game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images.google.hr/imgres?imgurl=http://4.bp.blogspot.com/_xzA-yykQMuc/Rxd2XTYd11I/AAAAAAAAAMc/j470cnO4DM0/s320/GLitterHearts-MntSil_LAD.png&amp;imgrefurl=http://ladyannesscraps.blogspot.com/2007/10/glitter-hearts-again.html&amp;usg=__mNrdZQaEPfJwkC5olK42M6kBjoU=&amp;h=276&amp;w=320&amp;sz=115&amp;hl=hr&amp;start=19&amp;um=1&amp;itbs=1&amp;tbnid=qOEWm2M6doeqxM:&amp;tbnh=102&amp;tbnw=118&amp;prev=/images?q=glittery+hearts&amp;ndsp=18&amp;hl=hr&amp;sa=N&amp;start=18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gif"/><Relationship Id="rId5" Type="http://schemas.openxmlformats.org/officeDocument/2006/relationships/image" Target="../media/image25.jpeg"/><Relationship Id="rId4" Type="http://schemas.openxmlformats.org/officeDocument/2006/relationships/hyperlink" Target="http://images.google.hr/imgres?imgurl=http://gt.doflirt.com/glitterHearts/genimg/403867540/17_heart.gif&amp;imgrefurl=http://www.myspace.com/robertmauro&amp;usg=__Mi7TsJONz1_azrKhA_Rb5ETkoAk=&amp;h=300&amp;w=300&amp;sz=12&amp;hl=hr&amp;start=24&amp;um=1&amp;itbs=1&amp;tbnid=_PCKgljH4BjPrM:&amp;tbnh=116&amp;tbnw=116&amp;prev=/images?q=glittery+hearts&amp;ndsp=18&amp;hl=hr&amp;sa=N&amp;start=18&amp;um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6.jpeg"/><Relationship Id="rId4" Type="http://schemas.openxmlformats.org/officeDocument/2006/relationships/image" Target="../media/image1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perspectiveRelaxedModerately"/>
              <a:lightRig rig="sunset" dir="t"/>
            </a:scene3d>
            <a:sp3d prstMaterial="softEdge"/>
          </a:bodyPr>
          <a:lstStyle/>
          <a:p>
            <a:r>
              <a:rPr lang="hr-HR" dirty="0" smtClean="0">
                <a:ln w="25400" cmpd="dbl">
                  <a:solidFill>
                    <a:srgbClr val="C00000"/>
                  </a:solidFill>
                  <a:prstDash val="lgDash"/>
                </a:ln>
                <a:blipFill>
                  <a:blip r:embed="rId3"/>
                  <a:tile tx="0" ty="0" sx="100000" sy="100000" flip="none" algn="tl"/>
                </a:blipFill>
                <a:effectLst>
                  <a:outerShdw sx="183000" sy="183000" algn="ctr" rotWithShape="0">
                    <a:srgbClr val="000000">
                      <a:alpha val="14000"/>
                    </a:srgbClr>
                  </a:outerShdw>
                </a:effectLst>
              </a:rPr>
              <a:t>VALENTINOVO</a:t>
            </a:r>
            <a:endParaRPr lang="hr-HR" dirty="0">
              <a:ln w="25400" cmpd="dbl">
                <a:solidFill>
                  <a:srgbClr val="C00000"/>
                </a:solidFill>
                <a:prstDash val="lgDash"/>
              </a:ln>
              <a:blipFill>
                <a:blip r:embed="rId3"/>
                <a:tile tx="0" ty="0" sx="100000" sy="100000" flip="none" algn="tl"/>
              </a:blipFill>
              <a:effectLst>
                <a:outerShdw sx="183000" sy="183000" algn="ctr" rotWithShape="0">
                  <a:srgbClr val="000000">
                    <a:alpha val="14000"/>
                  </a:srgbClr>
                </a:outerShdw>
              </a:effectLst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rce 3"/>
          <p:cNvSpPr/>
          <p:nvPr/>
        </p:nvSpPr>
        <p:spPr>
          <a:xfrm>
            <a:off x="7143768" y="928670"/>
            <a:ext cx="857256" cy="8572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Srce 4"/>
          <p:cNvSpPr/>
          <p:nvPr/>
        </p:nvSpPr>
        <p:spPr>
          <a:xfrm>
            <a:off x="1428728" y="857232"/>
            <a:ext cx="857256" cy="71438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rce 5"/>
          <p:cNvSpPr/>
          <p:nvPr/>
        </p:nvSpPr>
        <p:spPr>
          <a:xfrm>
            <a:off x="7072330" y="4714884"/>
            <a:ext cx="1143008" cy="100013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Srce 6"/>
          <p:cNvSpPr/>
          <p:nvPr/>
        </p:nvSpPr>
        <p:spPr>
          <a:xfrm>
            <a:off x="1214414" y="5000636"/>
            <a:ext cx="714380" cy="85725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Srce 7"/>
          <p:cNvSpPr/>
          <p:nvPr/>
        </p:nvSpPr>
        <p:spPr>
          <a:xfrm>
            <a:off x="500034" y="2786058"/>
            <a:ext cx="642942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Srce 8"/>
          <p:cNvSpPr/>
          <p:nvPr/>
        </p:nvSpPr>
        <p:spPr>
          <a:xfrm>
            <a:off x="8143900" y="2857496"/>
            <a:ext cx="714380" cy="500066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Srce 9"/>
          <p:cNvSpPr/>
          <p:nvPr/>
        </p:nvSpPr>
        <p:spPr>
          <a:xfrm>
            <a:off x="3786182" y="785794"/>
            <a:ext cx="714380" cy="571504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Srce 10"/>
          <p:cNvSpPr/>
          <p:nvPr/>
        </p:nvSpPr>
        <p:spPr>
          <a:xfrm>
            <a:off x="5572132" y="500042"/>
            <a:ext cx="571504" cy="642942"/>
          </a:xfrm>
          <a:prstGeom prst="heart">
            <a:avLst/>
          </a:prstGeom>
          <a:solidFill>
            <a:srgbClr val="C0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Srce 11"/>
          <p:cNvSpPr/>
          <p:nvPr/>
        </p:nvSpPr>
        <p:spPr>
          <a:xfrm>
            <a:off x="3071802" y="5214950"/>
            <a:ext cx="785818" cy="64294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Srce 12"/>
          <p:cNvSpPr/>
          <p:nvPr/>
        </p:nvSpPr>
        <p:spPr>
          <a:xfrm>
            <a:off x="5214942" y="5429264"/>
            <a:ext cx="785818" cy="642942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113665" name="Picture 1" descr="C:\Users\PC-10\Desktop\GlitterHeart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571876"/>
            <a:ext cx="3398855" cy="1643074"/>
          </a:xfrm>
          <a:prstGeom prst="rect">
            <a:avLst/>
          </a:prstGeom>
          <a:noFill/>
        </p:spPr>
      </p:pic>
      <p:pic>
        <p:nvPicPr>
          <p:cNvPr id="15" name="LadyGaga_-_Love_Gam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214810" y="207167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11996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MUDRE LJUBAVNE IZREKE: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CC66FF"/>
                </a:solidFill>
              </a:rPr>
              <a:t>Ljubav koju dajemo jedina je ljubav koja nam ostaje.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dirty="0" smtClean="0">
                <a:solidFill>
                  <a:srgbClr val="FFFF00"/>
                </a:solidFill>
              </a:rPr>
              <a:t>Ljubavne rane moze izlijeciti samo onaj ko ih je zadao.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00B050"/>
                </a:solidFill>
              </a:rPr>
              <a:t>Nije se teško zaljubiti, nego je to teško reći.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00B050"/>
                </a:solidFill>
              </a:rPr>
              <a:t>Od svih istina najdublje i najtrajnije su istine srca.</a:t>
            </a:r>
            <a:br>
              <a:rPr lang="hr-HR" dirty="0" smtClean="0">
                <a:solidFill>
                  <a:srgbClr val="00B050"/>
                </a:solidFill>
              </a:rPr>
            </a:br>
            <a:endParaRPr lang="pl-PL" dirty="0" smtClean="0">
              <a:solidFill>
                <a:srgbClr val="00B050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FF9966"/>
                </a:solidFill>
              </a:rPr>
              <a:t>Ljubav je staklo koje se lomi ako ga čovjek primi suviše nesigurno ili suviše čvrsto.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chemeClr val="accent4">
                    <a:lumMod val="75000"/>
                  </a:schemeClr>
                </a:solidFill>
              </a:rPr>
              <a:t>Da bismo nekoga dolično voljeli, treba ga tako voljeti kao da će sutra umrijeti.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dirty="0" smtClean="0">
                <a:solidFill>
                  <a:srgbClr val="00CCFF"/>
                </a:solidFill>
              </a:rPr>
              <a:t>Nije dovoljno ljubav posaditi, treba je i zalijevati.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hr-HR" sz="8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SIJUĆI LJUBAV, ŽANJEMO LJUBAV!!!!</a:t>
            </a:r>
            <a:endParaRPr lang="hr-HR" sz="8000" dirty="0"/>
          </a:p>
        </p:txBody>
      </p:sp>
      <p:sp>
        <p:nvSpPr>
          <p:cNvPr id="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VAŽNO JE ZAPAMTITI:</a:t>
            </a:r>
          </a:p>
        </p:txBody>
      </p:sp>
      <p:pic>
        <p:nvPicPr>
          <p:cNvPr id="5" name="Slika 3" descr="Kis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1643050"/>
            <a:ext cx="2714625" cy="192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PRVO I ISKRENO VOLIM TE!!!</a:t>
            </a:r>
            <a:endParaRPr lang="hr-HR" dirty="0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hr-HR" sz="4000" b="1" i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r-HR" sz="4000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Nezdravo, neshvatljivo, totalno, nezamislivo, nemoguće, nenormalno, ludo, čarobno, krajnje, neodoljivo, famozno, iskreno TE VOLIM. </a:t>
            </a:r>
            <a:r>
              <a:rPr lang="hr-HR" sz="4000" b="1" i="1" dirty="0" smtClean="0"/>
              <a:t/>
            </a:r>
            <a:br>
              <a:rPr lang="hr-HR" sz="4000" b="1" i="1" dirty="0" smtClean="0"/>
            </a:br>
            <a:r>
              <a:rPr lang="hr-HR" sz="4000" b="1" i="1" dirty="0" smtClean="0"/>
              <a:t/>
            </a:r>
            <a:br>
              <a:rPr lang="hr-HR" sz="4000" b="1" i="1" dirty="0" smtClean="0"/>
            </a:br>
            <a:endParaRPr lang="hr-HR" sz="4000" dirty="0"/>
          </a:p>
        </p:txBody>
      </p:sp>
      <p:pic>
        <p:nvPicPr>
          <p:cNvPr id="5" name="Slika 3" descr="Hot lip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5143512"/>
            <a:ext cx="2994025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sadržaja 2"/>
          <p:cNvSpPr>
            <a:spLocks noGrp="1"/>
          </p:cNvSpPr>
          <p:nvPr>
            <p:ph idx="1"/>
          </p:nvPr>
        </p:nvSpPr>
        <p:spPr>
          <a:blipFill dpi="0" rotWithShape="1">
            <a:blip r:embed="rId2"/>
            <a:srcRect/>
            <a:stretch>
              <a:fillRect/>
            </a:stretch>
          </a:blipFill>
        </p:spPr>
        <p:txBody>
          <a:bodyPr/>
          <a:lstStyle/>
          <a:p>
            <a:r>
              <a:rPr lang="hr-HR" sz="4000" b="1" smtClean="0">
                <a:solidFill>
                  <a:srgbClr val="FF0000"/>
                </a:solidFill>
              </a:rPr>
              <a:t>SRETNO VALENTINOVO SWIMA!!!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NAPRAVILA:</a:t>
            </a:r>
          </a:p>
          <a:p>
            <a:r>
              <a:rPr lang="hr-HR" dirty="0" smtClean="0"/>
              <a:t>MATEA BELIR </a:t>
            </a:r>
          </a:p>
          <a:p>
            <a:r>
              <a:rPr lang="hr-HR" dirty="0" smtClean="0"/>
              <a:t>8.a</a:t>
            </a:r>
            <a:endParaRPr lang="hr-HR" dirty="0"/>
          </a:p>
        </p:txBody>
      </p:sp>
      <p:pic>
        <p:nvPicPr>
          <p:cNvPr id="5124" name="Picture 4" descr="http://t2.gstatic.com/images?q=tbn:qOEWm2M6doeqxM:http://4.bp.blogspot.com/_xzA-yykQMuc/Rxd2XTYd11I/AAAAAAAAAMc/j470cnO4DM0/s320/GLitterHearts-MntSil_LAD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3571876"/>
            <a:ext cx="3018605" cy="2609305"/>
          </a:xfrm>
          <a:prstGeom prst="rect">
            <a:avLst/>
          </a:prstGeom>
          <a:noFill/>
        </p:spPr>
      </p:pic>
      <p:pic>
        <p:nvPicPr>
          <p:cNvPr id="5126" name="Picture 6" descr="http://t2.gstatic.com/images?q=tbn:_PCKgljH4BjPrM:http://gt.doflirt.com/glitterHearts/genimg/403867540/17_heart.gif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4903" y="3643314"/>
            <a:ext cx="3214683" cy="3214686"/>
          </a:xfrm>
          <a:prstGeom prst="rect">
            <a:avLst/>
          </a:prstGeom>
          <a:noFill/>
        </p:spPr>
      </p:pic>
      <p:pic>
        <p:nvPicPr>
          <p:cNvPr id="5130" name="Picture 10" descr="http://media.bigoo.ws/content/saint_valentine/glitter_heart/glitter_heart_55.gif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57620" y="285728"/>
            <a:ext cx="3857652" cy="38219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Osam stotina godina prije nego je </a:t>
            </a:r>
            <a:r>
              <a:rPr lang="hr-HR" b="1" dirty="0" smtClean="0"/>
              <a:t>Valentinovo</a:t>
            </a:r>
            <a:r>
              <a:rPr lang="hr-HR" dirty="0" smtClean="0"/>
              <a:t> službeno postalo dan zaljubljenih, u starom Rimu svake godine sredinom veljače odvijala se svečanost u čast poganskog boga </a:t>
            </a:r>
            <a:r>
              <a:rPr lang="hr-HR" b="1" dirty="0" err="1" smtClean="0"/>
              <a:t>Luperkalija</a:t>
            </a:r>
            <a:r>
              <a:rPr lang="hr-HR" dirty="0" smtClean="0"/>
              <a:t>. Dio svečanosti činila je i svojevrsna lutrija, naime, svaka slobodna djevojka napisala bi svoje ime na komadu papira i ubacila ga u vrč. Muškarci bi potom izvlačili papiriće i s djevojkom čije ime bi izvukli stupili bi u zajednicu koja bi trajala sljedećih godinu dana…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…POVJEST…</a:t>
            </a:r>
            <a:endParaRPr lang="hr-HR" dirty="0"/>
          </a:p>
        </p:txBody>
      </p:sp>
      <p:sp>
        <p:nvSpPr>
          <p:cNvPr id="4" name="Srce 3"/>
          <p:cNvSpPr/>
          <p:nvPr/>
        </p:nvSpPr>
        <p:spPr>
          <a:xfrm>
            <a:off x="7215174" y="142852"/>
            <a:ext cx="1928826" cy="2000264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7"/>
          <p:cNvCxnSpPr/>
          <p:nvPr/>
        </p:nvCxnSpPr>
        <p:spPr>
          <a:xfrm>
            <a:off x="6929454" y="142852"/>
            <a:ext cx="285752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>
            <a:off x="7786710" y="857232"/>
            <a:ext cx="500066" cy="3571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8786810" y="1643050"/>
            <a:ext cx="357190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…CRKVENA VEZA S DANOM ZALJUBLJENIH…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Crkveni oci nisu bili oduševljeni tom svečanošću, pa su, u nastojanju da učine taj poganski običaj bliži kršćanskom nauku, predložili da se umjesto imena djevojaka u vrč ubace papirići s imenima različitih svetaca. Mladići i djevojke potom bi izvlačili papiriće, a njihov novi “kršćanski” zadatak bio bi ostatak godine ponašati se što sličnije svecu čije ime su izvukli. Naravno, mladi Rimljani nisu s pretjeranim oduševljenjem prihvatili predložene promjene pa je Crkva krenula u potragu za adekvatnom zamjenom za pogansku svečanost posvećenu Luperkaliju i idealnu zamjenu pronašla u slavljenju Valentina, svećenika koji je život izgubio 14. veljače 270 g….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r-HR" dirty="0" smtClean="0"/>
              <a:t>Priča o Valentinu počinje u vrijeme </a:t>
            </a:r>
            <a:r>
              <a:rPr lang="hr-HR" b="1" dirty="0" smtClean="0"/>
              <a:t>cara Klaudija</a:t>
            </a:r>
            <a:r>
              <a:rPr lang="hr-HR" dirty="0" smtClean="0"/>
              <a:t>., koji je, zaključivši da su neoženjeni muškarci bolji vojnici od oženjenih, zabranio ženidbu u svojem carstvu. No, mladi svećenik Valentin odlučio je oglušiti se na carevu naredbu i potajno je vjenčavao muškarce i žene koji su mu dolazili. </a:t>
            </a:r>
          </a:p>
          <a:p>
            <a:r>
              <a:rPr lang="hr-HR" dirty="0" smtClean="0"/>
              <a:t>Kada je Klaudije otkrio što Valentin radi, prvo ga je pokušao preobratiti na poganstvo što nije urodilo uspjehom, pa je posegnuo za radikalnijim rješenjem - skratio je Valentina za glavu. Nedugo nakon smrti </a:t>
            </a:r>
            <a:r>
              <a:rPr lang="hr-HR" dirty="0" err="1" smtClean="0"/>
              <a:t>proglešen</a:t>
            </a:r>
            <a:r>
              <a:rPr lang="hr-HR" dirty="0" smtClean="0"/>
              <a:t> je svecem pa kada se u </a:t>
            </a:r>
            <a:r>
              <a:rPr lang="hr-HR" b="1" dirty="0" smtClean="0"/>
              <a:t>Rimu</a:t>
            </a:r>
            <a:r>
              <a:rPr lang="hr-HR" dirty="0" smtClean="0"/>
              <a:t> učvrstilo kršćanstvo, svećenstvo je odlučilo spojiti blagdan Luperkalije i smrt Svetog Valentina u jedan jedinstveni blagdan. Odredili su da će se novi praznik slaviti 14. veljače, a ime su mu dali u spomen na ovog sveca. </a:t>
            </a:r>
          </a:p>
          <a:p>
            <a:r>
              <a:rPr lang="hr-HR" dirty="0" smtClean="0"/>
              <a:t>I priča o prvoj čestitki koja je poslana veže se uz Valentina - dok je Valentin bio u zatvoru čekajući izvršenje smrtne kazne, zaljubio se u slijepu kćer jednog od čuvara, kojoj je neposredno prije svoje smrti poslao oproštajnu poruku, završivši je s riječima “od tvojeg Valentina”. U originalnoj engleskoj inačici i dan danas se te riječi koriste u čestitkama za </a:t>
            </a:r>
            <a:r>
              <a:rPr lang="hr-HR" b="1" dirty="0" smtClean="0"/>
              <a:t>Valentinovo</a:t>
            </a:r>
            <a:r>
              <a:rPr lang="hr-HR" dirty="0" smtClean="0"/>
              <a:t>. 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SV.VALENTIN…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ŠTO RADIMO ZA VALENTINOVO??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r-HR" dirty="0" smtClean="0"/>
              <a:t>14.2. Mnoge osobe kupuju razne poklone kao bombonjere, cvijeće,plišane igračke s kojima pokušavaju iskazati svoju ljubav prema drugim osobama…između ostalog šalju i ljubavne poruke pokušavajući razveseliti svoje voljene osobe,naravno uspješno…</a:t>
            </a:r>
          </a:p>
          <a:p>
            <a:r>
              <a:rPr lang="hr-HR" dirty="0" smtClean="0"/>
              <a:t>NEKE PJESMICE:</a:t>
            </a:r>
          </a:p>
          <a:p>
            <a:r>
              <a:rPr lang="vi-VN" dirty="0" smtClean="0"/>
              <a:t>Ako te ikada budem zaboravila bit će to posljednji dan u mom životu...</a:t>
            </a:r>
          </a:p>
          <a:p>
            <a:r>
              <a:rPr lang="vi-VN" dirty="0" smtClean="0"/>
              <a:t>Ako treba ugasit ću svijeću i sunce i mjesec i zvijezde. Ako treba porušit ću mostove, uništiti prošlost, otići u nepovrat samo zbog tebe</a:t>
            </a:r>
          </a:p>
          <a:p>
            <a:r>
              <a:rPr lang="vi-VN" dirty="0" smtClean="0"/>
              <a:t>Bog je svim anđelima dao krila osim tebi, jer nije želio da mu najljepši odleti!</a:t>
            </a:r>
          </a:p>
          <a:p>
            <a:r>
              <a:rPr lang="vi-VN" dirty="0" smtClean="0"/>
              <a:t>Čokoladni bomboni. Ne. Cvjetni med. Ne. Sladoled od lješnjaka. Ne. Šećer. Nema šanse. , i dalje ne nalazim ništa što je slađe od tebe</a:t>
            </a:r>
          </a:p>
          <a:p>
            <a:endParaRPr lang="hr-HR" dirty="0"/>
          </a:p>
        </p:txBody>
      </p:sp>
      <p:pic>
        <p:nvPicPr>
          <p:cNvPr id="1026" name="Picture 2" descr="C:\Users\PC-10\Desktop\206966a_0_FEOW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5000636"/>
            <a:ext cx="2428892" cy="1714512"/>
          </a:xfrm>
          <a:prstGeom prst="rect">
            <a:avLst/>
          </a:prstGeom>
          <a:noFill/>
        </p:spPr>
      </p:pic>
      <p:pic>
        <p:nvPicPr>
          <p:cNvPr id="1027" name="Picture 3" descr="C:\Users\PC-10\Desktop\glitter_graphics_purple_heart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5143512"/>
            <a:ext cx="1609725" cy="1409700"/>
          </a:xfrm>
          <a:prstGeom prst="rect">
            <a:avLst/>
          </a:prstGeom>
          <a:noFill/>
        </p:spPr>
      </p:pic>
      <p:pic>
        <p:nvPicPr>
          <p:cNvPr id="1028" name="Picture 4" descr="C:\Users\PC-10\Desktop\luv00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5000636"/>
            <a:ext cx="1614505" cy="1469836"/>
          </a:xfrm>
          <a:prstGeom prst="rect">
            <a:avLst/>
          </a:prstGeom>
          <a:noFill/>
        </p:spPr>
      </p:pic>
      <p:pic>
        <p:nvPicPr>
          <p:cNvPr id="1029" name="Picture 5" descr="C:\Users\PC-10\Desktop\imagesCAO8T3HF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286388"/>
            <a:ext cx="1304925" cy="112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Nije sve tako bajno!!!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 valentinovo također ima osoba koje su usamljene  i same….</a:t>
            </a:r>
          </a:p>
          <a:p>
            <a:r>
              <a:rPr lang="hr-HR" dirty="0" smtClean="0"/>
              <a:t>Nitko nebi trebao biti sam na dan zaljubljenih…</a:t>
            </a:r>
          </a:p>
          <a:p>
            <a:r>
              <a:rPr lang="hr-HR" dirty="0" smtClean="0"/>
              <a:t>Pa koliko mu teško bilo,može bar na sekundu zaboraviti svu tugu i žalost pa se malo proveseliti sa voljenim osobama….:D</a:t>
            </a:r>
          </a:p>
          <a:p>
            <a:endParaRPr lang="hr-HR" dirty="0"/>
          </a:p>
        </p:txBody>
      </p:sp>
      <p:pic>
        <p:nvPicPr>
          <p:cNvPr id="2050" name="Picture 2" descr="C:\Users\PC-10\Desktop\suza1za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4888" y="4637088"/>
            <a:ext cx="1905000" cy="2124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Tradicije za valentinovo </a:t>
            </a:r>
            <a:r>
              <a:rPr lang="hr-HR" dirty="0" smtClean="0">
                <a:sym typeface="Wingdings" pitchFamily="2" charset="2"/>
              </a:rPr>
              <a:t></a:t>
            </a:r>
            <a:endParaRPr lang="hr-HR" dirty="0"/>
          </a:p>
        </p:txBody>
      </p:sp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U Engleskoj su prije sto godina preoblačili malu djecu u odrasle na Valentinovo. Djeca su išla od </a:t>
            </a:r>
            <a:r>
              <a:rPr lang="hr-HR" u="sng" dirty="0" smtClean="0"/>
              <a:t>vrata</a:t>
            </a:r>
            <a:r>
              <a:rPr lang="hr-HR" dirty="0" smtClean="0"/>
              <a:t> do vrata i pjevala Valentinovu pjesmu. </a:t>
            </a:r>
          </a:p>
          <a:p>
            <a:r>
              <a:rPr lang="hr-HR" dirty="0" smtClean="0"/>
              <a:t>U Welsu su se darivale drvene izrezbarene žlice. Simboli su najčešće bili srca i ključevi a nosile su poruku "ti imaš ključ mog srca". 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 smtClean="0"/>
              <a:t>U nekim zemljama je običaj da djevojka od mladića dobije odjeću kao </a:t>
            </a:r>
            <a:r>
              <a:rPr lang="hr-HR" u="sng" dirty="0" smtClean="0"/>
              <a:t>poklon</a:t>
            </a:r>
            <a:r>
              <a:rPr lang="hr-HR" dirty="0" smtClean="0"/>
              <a:t>, a ako ona zadrži dar znači da se želi udati za njega. </a:t>
            </a:r>
          </a:p>
          <a:p>
            <a:r>
              <a:rPr lang="hr-HR" dirty="0" smtClean="0"/>
              <a:t>U našim su krajevima ipak najpopularnije crvene ruže i srca. </a:t>
            </a:r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Simboli valentinova!!!!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vi-VN" b="1" dirty="0" smtClean="0"/>
              <a:t>    Srce</a:t>
            </a:r>
            <a:r>
              <a:rPr lang="vi-VN" dirty="0" smtClean="0"/>
              <a:t> je najvažniji simbol Valentinova. U davna vremena ljudi su vjerovali da je srce izvor svih naših emocija. Darovanje srca znači darivanje samoga sebe. Kasnije se srce povezivalo samo s osjećajem ljubavi..</a:t>
            </a:r>
          </a:p>
          <a:p>
            <a:r>
              <a:rPr lang="vi-VN" dirty="0" smtClean="0"/>
              <a:t>    </a:t>
            </a:r>
            <a:r>
              <a:rPr lang="vi-VN" b="1" dirty="0" smtClean="0"/>
              <a:t>Crvene ruže,</a:t>
            </a:r>
            <a:r>
              <a:rPr lang="vi-VN" dirty="0" smtClean="0"/>
              <a:t> navodno, bile su najomiljenije cvijeće rimske ljubavi Venere. K tomu, crvena je boja vatre i krvi i označava strast, energiju, čežnju i ljubav. Vjeruje se da je ruža dobila crvenu boju tako da se Venera nabola na jedan od ružinih trnova i krv je natopila ružu.</a:t>
            </a:r>
          </a:p>
          <a:p>
            <a:r>
              <a:rPr lang="vi-VN" b="1" dirty="0" smtClean="0"/>
              <a:t>     Grlice</a:t>
            </a:r>
            <a:r>
              <a:rPr lang="vi-VN" dirty="0" smtClean="0"/>
              <a:t> , (</a:t>
            </a:r>
            <a:r>
              <a:rPr lang="vi-VN" b="1" dirty="0" smtClean="0"/>
              <a:t>golubovi)</a:t>
            </a:r>
            <a:r>
              <a:rPr lang="vi-VN" dirty="0" smtClean="0"/>
              <a:t> su simbol zaljubljenih, odanosti i ljubavi. Te nježne ptice do kraja života ostaju vjerne svom odabraniku te se zajedno brinu o podizanju mladih..</a:t>
            </a:r>
          </a:p>
          <a:p>
            <a:r>
              <a:rPr lang="vi-VN" b="1" dirty="0" smtClean="0"/>
              <a:t>     Kupidon, </a:t>
            </a:r>
            <a:r>
              <a:rPr lang="vi-VN" dirty="0" smtClean="0"/>
              <a:t>bog erotične ljubavi u Rimskoj mitologiji., a ime mu dolazi od latinske riječi Cupido = požuda.</a:t>
            </a:r>
          </a:p>
          <a:p>
            <a:r>
              <a:rPr lang="vi-VN" dirty="0" smtClean="0"/>
              <a:t>Rimljani su ga preuzeli  iz grčke mitologije (Eros) u kojoj je bio bog ljubavi, strasti i seksualne požude.</a:t>
            </a:r>
          </a:p>
          <a:p>
            <a:r>
              <a:rPr lang="vi-VN" dirty="0" smtClean="0"/>
              <a:t>     Prema rimskoj mitologiji bio je sin Marsa i Venere, najmlađi i najljepši među bogovima. Prikazuje se kao gola, krilata dječaka, s povezom preko očiju te lukom i tobolcem koji odapinje strelice ljubavi..</a:t>
            </a:r>
          </a:p>
          <a:p>
            <a:r>
              <a:rPr lang="vi-VN" dirty="0" smtClean="0"/>
              <a:t>U umjetnosti je često prikazan u pratnji njemu sličnih bića.</a:t>
            </a:r>
          </a:p>
          <a:p>
            <a:endParaRPr lang="hr-HR" dirty="0"/>
          </a:p>
        </p:txBody>
      </p:sp>
      <p:pic>
        <p:nvPicPr>
          <p:cNvPr id="4098" name="Picture 2" descr="C:\Users\PC-10\Desktop\hug2o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286388"/>
            <a:ext cx="2000264" cy="1579156"/>
          </a:xfrm>
          <a:prstGeom prst="rect">
            <a:avLst/>
          </a:prstGeom>
          <a:noFill/>
        </p:spPr>
      </p:pic>
      <p:pic>
        <p:nvPicPr>
          <p:cNvPr id="4100" name="Picture 4" descr="C:\Users\PC-10\Desktop\glitter_cupid_1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52"/>
            <a:ext cx="1971690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39000" cy="5895042"/>
          </a:xfrm>
        </p:spPr>
        <p:txBody>
          <a:bodyPr/>
          <a:lstStyle/>
          <a:p>
            <a:r>
              <a:rPr lang="hr-HR" dirty="0" err="1" smtClean="0"/>
              <a:t>Kupid</a:t>
            </a:r>
            <a:r>
              <a:rPr lang="hr-HR" dirty="0" smtClean="0"/>
              <a:t>!!! </a:t>
            </a:r>
            <a:r>
              <a:rPr lang="hr-HR" dirty="0" smtClean="0">
                <a:sym typeface="Wingdings" pitchFamily="2" charset="2"/>
              </a:rPr>
              <a:t>  </a:t>
            </a:r>
            <a:endParaRPr lang="hr-HR" dirty="0"/>
          </a:p>
        </p:txBody>
      </p:sp>
      <p:pic>
        <p:nvPicPr>
          <p:cNvPr id="4" name="Picture 3" descr="C:\Users\PC-10\Desktop\11zernike600su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14422"/>
            <a:ext cx="7715304" cy="5243410"/>
          </a:xfrm>
          <a:prstGeom prst="rect">
            <a:avLst/>
          </a:prstGeom>
          <a:noFill/>
        </p:spPr>
      </p:pic>
      <p:sp>
        <p:nvSpPr>
          <p:cNvPr id="5" name="Pravokutnik 4"/>
          <p:cNvSpPr/>
          <p:nvPr/>
        </p:nvSpPr>
        <p:spPr>
          <a:xfrm>
            <a:off x="785786" y="214290"/>
            <a:ext cx="66437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dirty="0" smtClean="0"/>
              <a:t>                                     …KUPID…     </a:t>
            </a:r>
          </a:p>
          <a:p>
            <a:r>
              <a:rPr lang="hr-HR" dirty="0"/>
              <a:t> </a:t>
            </a:r>
            <a:r>
              <a:rPr lang="hr-HR" dirty="0" smtClean="0"/>
              <a:t>U Rimskoj mitologiji, </a:t>
            </a:r>
            <a:r>
              <a:rPr lang="hr-HR" b="1" dirty="0" err="1" smtClean="0"/>
              <a:t>Kupid</a:t>
            </a:r>
            <a:r>
              <a:rPr lang="hr-HR" dirty="0" smtClean="0"/>
              <a:t> (njegovo drugo ime je </a:t>
            </a:r>
            <a:r>
              <a:rPr lang="hr-HR" i="1" dirty="0" smtClean="0"/>
              <a:t>Amor</a:t>
            </a:r>
            <a:r>
              <a:rPr lang="hr-HR" dirty="0" smtClean="0"/>
              <a:t>) je bog erotične ljubavi 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Bogatstvo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stv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stv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Gomila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Vrh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Vrh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h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Gomila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Građanski">
  <a:themeElements>
    <a:clrScheme name="Vrh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Putovanje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Modul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duševljenje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73</TotalTime>
  <Words>741</Words>
  <Application>Microsoft Office PowerPoint</Application>
  <PresentationFormat>Prikaz na zaslonu (4:3)</PresentationFormat>
  <Paragraphs>52</Paragraphs>
  <Slides>14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8</vt:i4>
      </vt:variant>
      <vt:variant>
        <vt:lpstr>Naslovi slajdova</vt:lpstr>
      </vt:variant>
      <vt:variant>
        <vt:i4>14</vt:i4>
      </vt:variant>
    </vt:vector>
  </HeadingPairs>
  <TitlesOfParts>
    <vt:vector size="22" baseType="lpstr">
      <vt:lpstr>Bogatstvo</vt:lpstr>
      <vt:lpstr>Gomilanje</vt:lpstr>
      <vt:lpstr>Vrh</vt:lpstr>
      <vt:lpstr>1_Gomilanje</vt:lpstr>
      <vt:lpstr>Građanski</vt:lpstr>
      <vt:lpstr>Putovanje</vt:lpstr>
      <vt:lpstr>Modul</vt:lpstr>
      <vt:lpstr>Oduševljenje</vt:lpstr>
      <vt:lpstr>VALENTINOVO</vt:lpstr>
      <vt:lpstr>…POVJEST…</vt:lpstr>
      <vt:lpstr>…CRKVENA VEZA S DANOM ZALJUBLJENIH…</vt:lpstr>
      <vt:lpstr>SV.VALENTIN…</vt:lpstr>
      <vt:lpstr>ŠTO RADIMO ZA VALENTINOVO??</vt:lpstr>
      <vt:lpstr>Nije sve tako bajno!!!</vt:lpstr>
      <vt:lpstr>Tradicije za valentinovo </vt:lpstr>
      <vt:lpstr>Simboli valentinova!!!!</vt:lpstr>
      <vt:lpstr>Kupid!!!   </vt:lpstr>
      <vt:lpstr>MUDRE LJUBAVNE IZREKE:</vt:lpstr>
      <vt:lpstr>VAŽNO JE ZAPAMTITI:</vt:lpstr>
      <vt:lpstr>PRVO I ISKRENO VOLIM TE!!!</vt:lpstr>
      <vt:lpstr>Slajd 13</vt:lpstr>
      <vt:lpstr>Slajd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VALENTINOVO</dc:title>
  <dc:creator>PC-10</dc:creator>
  <cp:lastModifiedBy>PC-10</cp:lastModifiedBy>
  <cp:revision>8</cp:revision>
  <dcterms:created xsi:type="dcterms:W3CDTF">2010-02-11T14:39:47Z</dcterms:created>
  <dcterms:modified xsi:type="dcterms:W3CDTF">2010-03-04T14:33:20Z</dcterms:modified>
</cp:coreProperties>
</file>