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hyperlink" Target="https://www.youtube.com/results?search_query=ames+room&amp;search_type=&amp;aq=f" TargetMode="Externa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Optičke iluzije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Marija Lukić, 8.a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FD0CC7BB-7839-F846-99A0-244322B1C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11" y="1943157"/>
            <a:ext cx="5218043" cy="4107288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36BA54EB-6795-0445-ACAF-D28C0E8E2071}"/>
              </a:ext>
            </a:extLst>
          </p:cNvPr>
          <p:cNvSpPr txBox="1"/>
          <p:nvPr/>
        </p:nvSpPr>
        <p:spPr>
          <a:xfrm>
            <a:off x="3657599" y="807556"/>
            <a:ext cx="293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3200"/>
              <a:t>Što vidiš?</a:t>
            </a:r>
            <a:endParaRPr lang="sr-Latn-RS" sz="3200"/>
          </a:p>
        </p:txBody>
      </p:sp>
    </p:spTree>
    <p:extLst>
      <p:ext uri="{BB962C8B-B14F-4D97-AF65-F5344CB8AC3E}">
        <p14:creationId xmlns:p14="http://schemas.microsoft.com/office/powerpoint/2010/main" val="165177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EFD1F8-E96B-BE46-956E-A6101D4B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Iluzija Ponzo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66BAB5-BB53-2644-AFB5-0AB9B02F9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b="0" i="0">
                <a:solidFill>
                  <a:srgbClr val="212121"/>
                </a:solidFill>
                <a:effectLst/>
                <a:latin typeface="Merriweather"/>
              </a:rPr>
              <a:t>Dvije žute linije su potpuno iste veličine. </a:t>
            </a:r>
          </a:p>
          <a:p>
            <a:r>
              <a:rPr lang="hr-HR" sz="2800" b="0" i="0">
                <a:solidFill>
                  <a:srgbClr val="212121"/>
                </a:solidFill>
                <a:effectLst/>
                <a:latin typeface="Merriweather"/>
              </a:rPr>
              <a:t>Budući da su postavljene iznad paralelnih linija koje kao da se zbližavaju u daljini, čini se da je gornja žuta linija zapravo dulja od donje. </a:t>
            </a:r>
            <a:endParaRPr lang="sr-Latn-RS" sz="28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9A25AB4-6433-3D49-A6A8-A7119E0CA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4" y="3536088"/>
            <a:ext cx="3510644" cy="25900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36D74F3B-02E1-B548-97C3-C84673C42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36087"/>
            <a:ext cx="3530308" cy="25900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919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570660-35B4-1E4C-A2D6-68CDDFDF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6"/>
            <a:ext cx="4939868" cy="1676603"/>
          </a:xfrm>
        </p:spPr>
        <p:txBody>
          <a:bodyPr/>
          <a:lstStyle/>
          <a:p>
            <a:r>
              <a:rPr lang="hr-HR"/>
              <a:t>Kako djeluje iluzija Ponzo?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1E7C91D-E8A8-274D-A47E-EC525BFF02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12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EDE533-7DFA-8240-8A79-CF3B6E38A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600" b="0" i="0">
                <a:effectLst/>
                <a:latin typeface="Merriweather"/>
              </a:rPr>
              <a:t>Ponziju iluzije prvi je put demonstrirao </a:t>
            </a:r>
            <a:r>
              <a:rPr lang="hr-HR" sz="1600" b="1" i="0">
                <a:effectLst/>
                <a:latin typeface="Merriweather"/>
              </a:rPr>
              <a:t>1913</a:t>
            </a:r>
            <a:r>
              <a:rPr lang="hr-HR" sz="1600" b="0" i="0">
                <a:effectLst/>
                <a:latin typeface="Merriweather"/>
              </a:rPr>
              <a:t>. talijanski psiholog po imenu </a:t>
            </a:r>
            <a:r>
              <a:rPr lang="hr-HR" sz="1600" b="1" i="0">
                <a:effectLst/>
                <a:latin typeface="Merriweather"/>
              </a:rPr>
              <a:t>Mario</a:t>
            </a:r>
            <a:r>
              <a:rPr lang="hr-HR" sz="1600" b="0" i="0">
                <a:effectLst/>
                <a:latin typeface="Merriweather"/>
              </a:rPr>
              <a:t> </a:t>
            </a:r>
            <a:r>
              <a:rPr lang="hr-HR" sz="1600" b="1" i="0">
                <a:effectLst/>
                <a:latin typeface="Merriweather"/>
              </a:rPr>
              <a:t>Ponzo</a:t>
            </a:r>
            <a:r>
              <a:rPr lang="hr-HR" sz="1600" b="0" i="0">
                <a:effectLst/>
                <a:latin typeface="Merriweather"/>
              </a:rPr>
              <a:t>. </a:t>
            </a:r>
          </a:p>
          <a:p>
            <a:pPr marL="0" indent="0">
              <a:lnSpc>
                <a:spcPct val="90000"/>
              </a:lnSpc>
              <a:buNone/>
            </a:pPr>
            <a:endParaRPr lang="hr-HR" sz="1600" b="0" i="0">
              <a:effectLst/>
              <a:latin typeface="Merriweather"/>
            </a:endParaRPr>
          </a:p>
          <a:p>
            <a:pPr>
              <a:lnSpc>
                <a:spcPct val="90000"/>
              </a:lnSpc>
            </a:pPr>
            <a:r>
              <a:rPr lang="hr-HR" sz="1600" b="0" i="0">
                <a:effectLst/>
                <a:latin typeface="Merriweather"/>
              </a:rPr>
              <a:t>Razlog zbog kojeg gornja horizontalna linija izgleda dulje je taj što interpretiramo scenu linearnom perspektivom</a:t>
            </a:r>
          </a:p>
          <a:p>
            <a:pPr marL="0" indent="0">
              <a:lnSpc>
                <a:spcPct val="90000"/>
              </a:lnSpc>
              <a:buNone/>
            </a:pPr>
            <a:endParaRPr lang="hr-HR" sz="1600" b="0" i="0">
              <a:effectLst/>
              <a:latin typeface="Merriweather"/>
            </a:endParaRPr>
          </a:p>
          <a:p>
            <a:pPr>
              <a:lnSpc>
                <a:spcPct val="90000"/>
              </a:lnSpc>
            </a:pPr>
            <a:r>
              <a:rPr lang="hr-HR" sz="1600">
                <a:latin typeface="Merriweather"/>
              </a:rPr>
              <a:t>Budući da s</a:t>
            </a:r>
            <a:r>
              <a:rPr lang="hr-HR" sz="1600" b="0" i="0">
                <a:effectLst/>
                <a:latin typeface="Merriweather"/>
              </a:rPr>
              <a:t>e vertikalne paralelne linije čini kako se bliže kako se odmiču dalje, gornju liniju tumačimo kao daljnju u daljini. </a:t>
            </a:r>
          </a:p>
          <a:p>
            <a:pPr marL="0" indent="0">
              <a:lnSpc>
                <a:spcPct val="90000"/>
              </a:lnSpc>
              <a:buNone/>
            </a:pPr>
            <a:endParaRPr lang="hr-HR" sz="1600" b="0" i="0">
              <a:effectLst/>
              <a:latin typeface="Merriweather"/>
            </a:endParaRPr>
          </a:p>
          <a:p>
            <a:pPr>
              <a:lnSpc>
                <a:spcPct val="90000"/>
              </a:lnSpc>
            </a:pPr>
            <a:r>
              <a:rPr lang="hr-HR" sz="1600">
                <a:latin typeface="Merriweather"/>
              </a:rPr>
              <a:t>Objekt</a:t>
            </a:r>
            <a:r>
              <a:rPr lang="hr-HR" sz="1600" b="0" i="0">
                <a:effectLst/>
                <a:latin typeface="Merriweather"/>
              </a:rPr>
              <a:t> u daljini trebao bi biti duži da bi se prikazao iste veličine kao i objekt u blizini, tako da se gornja "daleka" linija vidi kao dulja od donje linije "blizu", iako su isti veličina.</a:t>
            </a:r>
            <a:endParaRPr lang="sr-Latn-RS" sz="1600"/>
          </a:p>
        </p:txBody>
      </p:sp>
    </p:spTree>
    <p:extLst>
      <p:ext uri="{BB962C8B-B14F-4D97-AF65-F5344CB8AC3E}">
        <p14:creationId xmlns:p14="http://schemas.microsoft.com/office/powerpoint/2010/main" val="55579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FE261EC6-E4BF-4746-8B81-53AF31438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40" y="922165"/>
            <a:ext cx="6521519" cy="4064468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9152B543-13B7-CA4A-BB9D-F7E12766D2C5}"/>
              </a:ext>
            </a:extLst>
          </p:cNvPr>
          <p:cNvSpPr txBox="1"/>
          <p:nvPr/>
        </p:nvSpPr>
        <p:spPr>
          <a:xfrm>
            <a:off x="503889" y="5160436"/>
            <a:ext cx="6232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Zanimljiv kviz o tome što ti vidiš: https://www.amnh.org/explore/ology/brain/optical-illusions-and-how-they-work/filling-in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490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268" y="731837"/>
            <a:ext cx="8229600" cy="1143000"/>
          </a:xfrm>
        </p:spPr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sz="2400" b="1" i="0">
              <a:solidFill>
                <a:srgbClr val="C00000"/>
              </a:solidFill>
              <a:effectLst/>
              <a:latin typeface="Merriweather"/>
            </a:endParaRPr>
          </a:p>
          <a:p>
            <a:endParaRPr lang="hr-HR" sz="2400" b="1" i="0">
              <a:solidFill>
                <a:srgbClr val="C00000"/>
              </a:solidFill>
              <a:effectLst/>
              <a:latin typeface="Merriweather"/>
            </a:endParaRPr>
          </a:p>
          <a:p>
            <a:r>
              <a:rPr lang="hr-HR" sz="2400" b="1">
                <a:solidFill>
                  <a:srgbClr val="C00000"/>
                </a:solidFill>
                <a:latin typeface="Merriweather"/>
              </a:rPr>
              <a:t>Optičke</a:t>
            </a:r>
            <a:r>
              <a:rPr lang="hr-HR" sz="2400" b="1" i="0">
                <a:solidFill>
                  <a:srgbClr val="C00000"/>
                </a:solidFill>
                <a:effectLst/>
                <a:latin typeface="Merriweather"/>
              </a:rPr>
              <a:t> iluzije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(</a:t>
            </a:r>
            <a:r>
              <a:rPr lang="hr-HR" sz="2400" b="0" i="1">
                <a:solidFill>
                  <a:srgbClr val="212121"/>
                </a:solidFill>
                <a:effectLst/>
                <a:latin typeface="Merriweather"/>
              </a:rPr>
              <a:t>lat. – illudere, što znači igratise, titrati, varati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) su pogrešne interpretacije osjeta, odnosno interpretacije koje ne odgovaraju podražajnoj situaciji.</a:t>
            </a:r>
          </a:p>
          <a:p>
            <a:pPr marL="0" indent="0">
              <a:buNone/>
            </a:pPr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Zbog </a:t>
            </a:r>
            <a:r>
              <a:rPr lang="hr-HR" sz="2400" b="0" i="0" u="sng">
                <a:solidFill>
                  <a:srgbClr val="212121"/>
                </a:solidFill>
                <a:effectLst/>
                <a:latin typeface="Merriweather"/>
              </a:rPr>
              <a:t>rasporeda slika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, </a:t>
            </a:r>
            <a:r>
              <a:rPr lang="hr-HR" sz="2400" b="0" i="0" u="sng">
                <a:solidFill>
                  <a:srgbClr val="212121"/>
                </a:solidFill>
                <a:effectLst/>
                <a:latin typeface="Merriweather"/>
              </a:rPr>
              <a:t>učinka boja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, </a:t>
            </a:r>
            <a:r>
              <a:rPr lang="hr-HR" sz="2400" b="0" i="0" u="sng">
                <a:solidFill>
                  <a:srgbClr val="212121"/>
                </a:solidFill>
                <a:effectLst/>
                <a:latin typeface="Merriweather"/>
              </a:rPr>
              <a:t>utjecaja izvora svjetlosti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ili </a:t>
            </a:r>
            <a:r>
              <a:rPr lang="hr-HR" sz="2400" b="0" i="0" u="sng">
                <a:solidFill>
                  <a:srgbClr val="212121"/>
                </a:solidFill>
                <a:effectLst/>
                <a:latin typeface="Merriweather"/>
              </a:rPr>
              <a:t>drugih varijabli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, može se vidjeti širok raspon zabludnih vizualnih efekata. </a:t>
            </a:r>
          </a:p>
          <a:p>
            <a:pPr marL="0" indent="0">
              <a:buNone/>
            </a:pPr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r>
              <a:rPr lang="hr-HR" sz="2400">
                <a:solidFill>
                  <a:srgbClr val="212121"/>
                </a:solidFill>
                <a:latin typeface="Merriweather"/>
              </a:rPr>
              <a:t>Iako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optičke iluzije mogu biti zabavne i zanimljive, također otkrivaju mnogo toga o radu </a:t>
            </a:r>
            <a:r>
              <a:rPr lang="hr-HR" sz="2400" b="1">
                <a:solidFill>
                  <a:srgbClr val="C00000"/>
                </a:solidFill>
                <a:latin typeface="Merriweather"/>
              </a:rPr>
              <a:t>mozga</a:t>
            </a:r>
            <a:r>
              <a:rPr lang="hr-HR" sz="2400" b="1" u="sng">
                <a:solidFill>
                  <a:srgbClr val="212121"/>
                </a:solidFill>
                <a:latin typeface="Merriweather"/>
              </a:rPr>
              <a:t>.</a:t>
            </a:r>
            <a:endParaRPr lang="en-US" sz="2400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70DCEFB-7C24-A143-A0A2-A5A599C86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07" y="652981"/>
            <a:ext cx="1951893" cy="17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3429FE-C848-8043-858A-5BC72CF5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Vrste iluzija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397ED1-57CA-5E4C-9046-DF24B06B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i="1">
                <a:solidFill>
                  <a:srgbClr val="000000"/>
                </a:solidFill>
                <a:effectLst/>
                <a:latin typeface="Raleway"/>
              </a:rPr>
              <a:t>Tri su vrste optičkih iluzija: </a:t>
            </a:r>
            <a:endParaRPr lang="hr-HR" sz="2600" b="0">
              <a:effectLst/>
            </a:endParaRPr>
          </a:p>
          <a:p>
            <a:r>
              <a:rPr lang="hr-HR" sz="2600" b="1"/>
              <a:t>DOSLOVNA</a:t>
            </a:r>
            <a:r>
              <a:rPr lang="hr-HR" sz="2600" b="0">
                <a:effectLst/>
              </a:rPr>
              <a:t> </a:t>
            </a:r>
            <a:r>
              <a:rPr lang="hr-HR" sz="2600" b="1">
                <a:effectLst/>
              </a:rPr>
              <a:t>ILUZIJA</a:t>
            </a:r>
            <a:r>
              <a:rPr lang="hr-HR" sz="2600" b="0">
                <a:effectLst/>
              </a:rPr>
              <a:t> znači vidjeti nešto drukčije od onoga što je prikazano na slici. </a:t>
            </a:r>
          </a:p>
          <a:p>
            <a:pPr marL="0" indent="0">
              <a:buNone/>
            </a:pPr>
            <a:endParaRPr lang="hr-HR" sz="2600" b="0">
              <a:effectLst/>
            </a:endParaRPr>
          </a:p>
          <a:p>
            <a:r>
              <a:rPr lang="hr-HR" sz="2600" b="1">
                <a:effectLst/>
              </a:rPr>
              <a:t>KOGNITIVNA</a:t>
            </a:r>
            <a:r>
              <a:rPr lang="hr-HR" sz="2600" b="0">
                <a:effectLst/>
              </a:rPr>
              <a:t> </a:t>
            </a:r>
            <a:r>
              <a:rPr lang="hr-HR" sz="2600" b="1">
                <a:effectLst/>
              </a:rPr>
              <a:t>ILUZIJA</a:t>
            </a:r>
            <a:r>
              <a:rPr lang="hr-HR" sz="2600" b="0">
                <a:effectLst/>
              </a:rPr>
              <a:t> odnosi se na to kako mozak tumači nešto novo što nije objašnjeno. </a:t>
            </a:r>
          </a:p>
          <a:p>
            <a:pPr marL="0" indent="0">
              <a:buNone/>
            </a:pPr>
            <a:endParaRPr lang="hr-HR" sz="2600" b="0">
              <a:effectLst/>
            </a:endParaRPr>
          </a:p>
          <a:p>
            <a:r>
              <a:rPr lang="hr-HR" sz="2600" b="0">
                <a:effectLst/>
              </a:rPr>
              <a:t>Kod </a:t>
            </a:r>
            <a:r>
              <a:rPr lang="hr-HR" sz="2600" b="1">
                <a:effectLst/>
              </a:rPr>
              <a:t>FIZIOLOŠKE</a:t>
            </a:r>
            <a:r>
              <a:rPr lang="hr-HR" sz="2600" b="0">
                <a:effectLst/>
              </a:rPr>
              <a:t> </a:t>
            </a:r>
            <a:r>
              <a:rPr lang="hr-HR" sz="2600" b="1">
                <a:effectLst/>
              </a:rPr>
              <a:t>ILUZIJE</a:t>
            </a:r>
            <a:r>
              <a:rPr lang="hr-HR" sz="2600" b="0">
                <a:effectLst/>
              </a:rPr>
              <a:t> mozak je zbunjen onime što oko vidi, svjetlošću, bojom, veličinom, kretanjem i dimenzijom.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0364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7CA157-44E9-9B41-838C-FB60CAE2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/>
          <a:lstStyle/>
          <a:p>
            <a:r>
              <a:rPr lang="hr-HR">
                <a:solidFill>
                  <a:schemeClr val="bg1"/>
                </a:solidFill>
              </a:rPr>
              <a:t>Hermann Grid Illusion</a:t>
            </a:r>
            <a:endParaRPr lang="sr-Latn-RS">
              <a:solidFill>
                <a:schemeClr val="bg1"/>
              </a:solidFill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93CA9030-B368-FD4E-9C59-087455699E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3" r="1" b="3941"/>
          <a:stretch/>
        </p:blipFill>
        <p:spPr>
          <a:xfrm>
            <a:off x="630936" y="2516777"/>
            <a:ext cx="4677156" cy="366018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2EF4F8-027A-AF48-A4B4-443E24C2B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092" y="2516776"/>
            <a:ext cx="3483864" cy="3660185"/>
          </a:xfrm>
        </p:spPr>
        <p:txBody>
          <a:bodyPr anchor="ctr">
            <a:normAutofit/>
          </a:bodyPr>
          <a:lstStyle/>
          <a:p>
            <a:r>
              <a:rPr lang="hr-HR" sz="2000" b="0" i="0">
                <a:effectLst/>
                <a:latin typeface="Merriweather"/>
              </a:rPr>
              <a:t>U </a:t>
            </a:r>
            <a:r>
              <a:rPr lang="hr-HR" sz="2000" b="1" i="0">
                <a:effectLst/>
                <a:latin typeface="Merriweather"/>
              </a:rPr>
              <a:t>Hermann</a:t>
            </a:r>
            <a:r>
              <a:rPr lang="hr-HR" sz="2000" b="0" i="0">
                <a:effectLst/>
                <a:latin typeface="Merriweather"/>
              </a:rPr>
              <a:t> </a:t>
            </a:r>
            <a:r>
              <a:rPr lang="hr-HR" sz="2000" b="1" i="0">
                <a:effectLst/>
                <a:latin typeface="Merriweather"/>
              </a:rPr>
              <a:t>Grid</a:t>
            </a:r>
            <a:r>
              <a:rPr lang="hr-HR" sz="2000" b="0" i="0">
                <a:effectLst/>
                <a:latin typeface="Merriweather"/>
              </a:rPr>
              <a:t> </a:t>
            </a:r>
            <a:r>
              <a:rPr lang="hr-HR" sz="2000" b="1" i="0">
                <a:effectLst/>
                <a:latin typeface="Merriweather"/>
              </a:rPr>
              <a:t>Illusionu</a:t>
            </a:r>
            <a:r>
              <a:rPr lang="hr-HR" sz="2000" b="0" i="0">
                <a:effectLst/>
                <a:latin typeface="Merriweather"/>
              </a:rPr>
              <a:t> čini se da se bijele točke u središtu svakog trga premještaju iz bijele u sivu.</a:t>
            </a:r>
            <a:endParaRPr lang="sr-Latn-RS" sz="2000"/>
          </a:p>
        </p:txBody>
      </p:sp>
    </p:spTree>
    <p:extLst>
      <p:ext uri="{BB962C8B-B14F-4D97-AF65-F5344CB8AC3E}">
        <p14:creationId xmlns:p14="http://schemas.microsoft.com/office/powerpoint/2010/main" val="207536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7D6334-E004-274F-9A65-27A86E27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vidiš?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472B4C-4B05-FE43-9BB6-37032DDE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Hermannovu rešetku prvi je otkrio fiziolog</a:t>
            </a:r>
          </a:p>
          <a:p>
            <a:pPr marL="0" indent="0">
              <a:buNone/>
            </a:pPr>
            <a:r>
              <a:rPr lang="hr-HR" sz="2400">
                <a:solidFill>
                  <a:srgbClr val="212121"/>
                </a:solidFill>
                <a:latin typeface="Merriweather"/>
              </a:rPr>
              <a:t>                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</a:t>
            </a:r>
            <a:r>
              <a:rPr lang="hr-HR" sz="2400" b="1" i="0">
                <a:solidFill>
                  <a:srgbClr val="212121"/>
                </a:solidFill>
                <a:effectLst/>
                <a:latin typeface="Merriweather"/>
              </a:rPr>
              <a:t>Ludimar Hermann 1870.</a:t>
            </a:r>
          </a:p>
          <a:p>
            <a:pPr marL="0" indent="0">
              <a:buNone/>
            </a:pPr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pPr marL="0" indent="0">
              <a:buNone/>
            </a:pPr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r>
              <a:rPr lang="hr-HR" sz="2400">
                <a:solidFill>
                  <a:srgbClr val="212121"/>
                </a:solidFill>
                <a:latin typeface="Merriweather"/>
              </a:rPr>
              <a:t>Ka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da gledatelj gleda rešetku, čini se da bijele točke i središte svakog 'hodnika' prelaze između bijele i sive. </a:t>
            </a:r>
          </a:p>
          <a:p>
            <a:r>
              <a:rPr lang="hr-HR" sz="2400">
                <a:solidFill>
                  <a:srgbClr val="212121"/>
                </a:solidFill>
                <a:latin typeface="Merriweather"/>
              </a:rPr>
              <a:t>Kad je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gledatelj usredotočio svoju pažnju na određenu točku, očito je da je bijela.</a:t>
            </a:r>
          </a:p>
          <a:p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 Ali čim se pažnja preusmjeri, točka se prebacuje na sivu boju.</a:t>
            </a:r>
            <a:endParaRPr lang="sr-Latn-RS" sz="24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E7DDB02-D78A-9B45-A37E-B41132CCF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61" y="731837"/>
            <a:ext cx="1800225" cy="253365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44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5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0E1C4A1-38F7-3149-A908-1B30BBF5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794" y="178495"/>
            <a:ext cx="789052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fontAlgn="base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Iluzija Amesove sobe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393AD88-5925-3A43-A3EF-2C21BA5E92E9}"/>
              </a:ext>
            </a:extLst>
          </p:cNvPr>
          <p:cNvSpPr txBox="1"/>
          <p:nvPr/>
        </p:nvSpPr>
        <p:spPr>
          <a:xfrm>
            <a:off x="464306" y="5084185"/>
            <a:ext cx="8211415" cy="3985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Gornju sliku snimio je posjetitelj "Amesove sobe" u znanstvenom muzeju </a:t>
            </a:r>
            <a:r>
              <a:rPr lang="en-US" sz="1700" b="1" i="0">
                <a:effectLst/>
              </a:rPr>
              <a:t>Villette</a:t>
            </a:r>
            <a:r>
              <a:rPr lang="en-US" sz="1700" b="0" i="0">
                <a:effectLst/>
              </a:rPr>
              <a:t> u </a:t>
            </a:r>
            <a:r>
              <a:rPr lang="en-US" sz="1700" b="1" i="0">
                <a:effectLst/>
              </a:rPr>
              <a:t>Parizu</a:t>
            </a:r>
            <a:r>
              <a:rPr lang="en-US" sz="1700" b="0" i="0">
                <a:effectLst/>
              </a:rPr>
              <a:t>, </a:t>
            </a:r>
            <a:r>
              <a:rPr lang="en-US" sz="1700" b="1" i="0">
                <a:effectLst/>
              </a:rPr>
              <a:t>Francuska</a:t>
            </a:r>
            <a:r>
              <a:rPr lang="hr-HR" sz="1700"/>
              <a:t>.</a:t>
            </a:r>
            <a:r>
              <a:rPr lang="en-US" sz="1700" b="0" i="0">
                <a:effectLst/>
              </a:rPr>
              <a:t> U sobi se čini da je pojedinac na lijevoj strani vrlo visok, dok osoba s desne strane izgleda vrlo malo. U stvarnosti su obje osobe približno iste visine i veličine.</a:t>
            </a:r>
            <a:endParaRPr lang="en-US" sz="17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996494A-9A26-8343-87C5-20DB1398F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-1"/>
          <a:stretch/>
        </p:blipFill>
        <p:spPr>
          <a:xfrm>
            <a:off x="1582958" y="1504058"/>
            <a:ext cx="5841772" cy="33803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1551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9EF467-6901-A04E-B596-43567D8D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djeluje iluzija Amesove sobe?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22BD26-1AF3-634B-A1C0-8456991A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Učinak djeluje upotrebom </a:t>
            </a:r>
            <a:r>
              <a:rPr lang="hr-HR" sz="2400" b="1" i="0">
                <a:solidFill>
                  <a:srgbClr val="212121"/>
                </a:solidFill>
                <a:effectLst/>
                <a:latin typeface="Merriweather"/>
              </a:rPr>
              <a:t>izobličene sobe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kako bi stvorio iluziju dramatične razlike u veličini. </a:t>
            </a:r>
          </a:p>
          <a:p>
            <a:pPr fontAlgn="base"/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Dok se iz gledateljeve perspektive soba čini kvadratnog oblika, ona zapravo ima </a:t>
            </a:r>
            <a:r>
              <a:rPr lang="hr-HR" sz="2400" b="1" i="0">
                <a:solidFill>
                  <a:srgbClr val="212121"/>
                </a:solidFill>
                <a:effectLst/>
                <a:latin typeface="Merriweather"/>
              </a:rPr>
              <a:t>trapezoidni oblik. </a:t>
            </a:r>
          </a:p>
          <a:p>
            <a:pPr fontAlgn="base"/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Žena s desne strane gornje slike zapravo stoji u kutu koji je mnogo dalje od žene s lijeve strane.</a:t>
            </a:r>
          </a:p>
          <a:p>
            <a:pPr fontAlgn="base"/>
            <a:endParaRPr lang="hr-HR" sz="2400">
              <a:solidFill>
                <a:srgbClr val="212121"/>
              </a:solidFill>
              <a:latin typeface="Merriweather"/>
            </a:endParaRPr>
          </a:p>
          <a:p>
            <a:pPr fontAlgn="base"/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r>
              <a:rPr lang="hr-HR" sz="2600" b="0" i="0">
                <a:solidFill>
                  <a:srgbClr val="212121"/>
                </a:solidFill>
                <a:effectLst/>
                <a:latin typeface="Merriweather"/>
              </a:rPr>
              <a:t>Više primjera soba Ames možete   </a:t>
            </a:r>
          </a:p>
          <a:p>
            <a:pPr marL="0" indent="0">
              <a:buNone/>
            </a:pPr>
            <a:r>
              <a:rPr lang="hr-HR" sz="2600">
                <a:solidFill>
                  <a:srgbClr val="212121"/>
                </a:solidFill>
                <a:latin typeface="Merriweather"/>
              </a:rPr>
              <a:t>v</a:t>
            </a:r>
            <a:r>
              <a:rPr lang="hr-HR" sz="2600" b="0" i="0">
                <a:solidFill>
                  <a:srgbClr val="212121"/>
                </a:solidFill>
                <a:effectLst/>
                <a:latin typeface="Merriweather"/>
              </a:rPr>
              <a:t>idjeti u ovim </a:t>
            </a:r>
          </a:p>
          <a:p>
            <a:pPr marL="0" indent="0">
              <a:buNone/>
            </a:pPr>
            <a:r>
              <a:rPr lang="hr-HR" sz="2600" b="0" i="0" u="sng">
                <a:solidFill>
                  <a:srgbClr val="401E47"/>
                </a:solidFill>
                <a:effectLst/>
                <a:latin typeface="Merriweather"/>
                <a:hlinkClick r:id="rId2"/>
              </a:rPr>
              <a:t>YouTube videozapisima</a:t>
            </a:r>
            <a:r>
              <a:rPr lang="hr-HR" sz="2600" u="sng">
                <a:solidFill>
                  <a:srgbClr val="212121"/>
                </a:solidFill>
                <a:latin typeface="Merriweather"/>
              </a:rPr>
              <a:t>.</a:t>
            </a:r>
            <a:endParaRPr lang="sr-Latn-RS" sz="26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0A7AFA1-1D7B-A441-8328-53E8DF65B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318" y="3620566"/>
            <a:ext cx="3376482" cy="268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0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D1A4BD-39C2-1242-AD40-F9B10F32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Iluzija trokuta Kanzisa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A8A2FD-E92B-E441-994E-A5868939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U iluziji se na slici može vidjeti bijeli jednakostranični trokut iako tamo zapravo nema trokuta.</a:t>
            </a:r>
          </a:p>
          <a:p>
            <a:r>
              <a:rPr lang="hr-HR" sz="2400">
                <a:solidFill>
                  <a:srgbClr val="212121"/>
                </a:solidFill>
                <a:latin typeface="Merriweather"/>
              </a:rPr>
              <a:t>U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činak je uzrokovan iluzornim ili predmetnim konturama</a:t>
            </a:r>
            <a:r>
              <a:rPr lang="hr-HR" b="0" i="0">
                <a:solidFill>
                  <a:srgbClr val="212121"/>
                </a:solidFill>
                <a:effectLst/>
                <a:latin typeface="Merriweather"/>
              </a:rPr>
              <a:t>.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969DADE-DF85-6E49-B964-14DDAEFED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753" y="2920965"/>
            <a:ext cx="3876157" cy="338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7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347B0F-EA63-3242-8423-95934C17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2510" y="457199"/>
            <a:ext cx="8229600" cy="1143000"/>
          </a:xfrm>
        </p:spPr>
        <p:txBody>
          <a:bodyPr/>
          <a:lstStyle/>
          <a:p>
            <a:r>
              <a:rPr lang="hr-HR"/>
              <a:t>Iluzija trokuta Kanzisa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CCA9C8-5F1F-6945-8CC6-5DCDB1649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910180" cy="4525963"/>
          </a:xfrm>
        </p:spPr>
        <p:txBody>
          <a:bodyPr>
            <a:normAutofit/>
          </a:bodyPr>
          <a:lstStyle/>
          <a:p>
            <a:pPr fontAlgn="base"/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Iluziju Kanizsa trokuta prvi je put opisao </a:t>
            </a:r>
            <a:r>
              <a:rPr lang="hr-HR" sz="2400" b="1" i="0">
                <a:solidFill>
                  <a:srgbClr val="C00000"/>
                </a:solidFill>
                <a:effectLst/>
                <a:latin typeface="Merriweather"/>
              </a:rPr>
              <a:t>1955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. </a:t>
            </a:r>
            <a:r>
              <a:rPr lang="hr-HR" sz="2400" b="0" u="sng">
                <a:solidFill>
                  <a:srgbClr val="212121"/>
                </a:solidFill>
                <a:effectLst/>
                <a:latin typeface="Merriweather"/>
              </a:rPr>
              <a:t>talijanski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</a:t>
            </a:r>
            <a:r>
              <a:rPr lang="hr-HR" sz="2400" b="0" i="0" u="sng">
                <a:solidFill>
                  <a:srgbClr val="212121"/>
                </a:solidFill>
                <a:effectLst/>
                <a:latin typeface="Merriweather"/>
              </a:rPr>
              <a:t>psiholog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 </a:t>
            </a:r>
            <a:r>
              <a:rPr lang="hr-HR" sz="2400" b="1" i="0">
                <a:solidFill>
                  <a:srgbClr val="C00000"/>
                </a:solidFill>
                <a:effectLst/>
                <a:latin typeface="Merriweather"/>
              </a:rPr>
              <a:t>Gaetano</a:t>
            </a:r>
            <a:r>
              <a:rPr lang="hr-HR" sz="2400" b="1" i="0">
                <a:solidFill>
                  <a:srgbClr val="212121"/>
                </a:solidFill>
                <a:effectLst/>
                <a:latin typeface="Merriweather"/>
              </a:rPr>
              <a:t> </a:t>
            </a:r>
            <a:r>
              <a:rPr lang="hr-HR" sz="2400" b="1" i="0">
                <a:solidFill>
                  <a:srgbClr val="C00000"/>
                </a:solidFill>
                <a:effectLst/>
                <a:latin typeface="Merriweather"/>
              </a:rPr>
              <a:t>Kanizsa</a:t>
            </a:r>
            <a:r>
              <a:rPr lang="hr-HR" sz="2400" b="1" i="0">
                <a:solidFill>
                  <a:srgbClr val="212121"/>
                </a:solidFill>
                <a:effectLst/>
                <a:latin typeface="Merriweather"/>
              </a:rPr>
              <a:t>.</a:t>
            </a:r>
          </a:p>
          <a:p>
            <a:pPr marL="0" indent="0" fontAlgn="base">
              <a:buNone/>
            </a:pPr>
            <a:endParaRPr lang="hr-HR" sz="2400" b="0" i="0">
              <a:solidFill>
                <a:srgbClr val="212121"/>
              </a:solidFill>
              <a:effectLst/>
              <a:latin typeface="Merriweather"/>
            </a:endParaRPr>
          </a:p>
          <a:p>
            <a:pPr fontAlgn="base"/>
            <a:r>
              <a:rPr lang="hr-HR" sz="2400" b="1" u="sng">
                <a:solidFill>
                  <a:srgbClr val="C00000"/>
                </a:solidFill>
                <a:latin typeface="Merriweather"/>
              </a:rPr>
              <a:t>Gestalt psiholozi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 koriste ovu iluziju da opišu </a:t>
            </a:r>
            <a:r>
              <a:rPr lang="hr-HR" sz="2400" b="1" u="sng">
                <a:solidFill>
                  <a:srgbClr val="401E47"/>
                </a:solidFill>
                <a:latin typeface="Merriweather"/>
              </a:rPr>
              <a:t>zakon zatvaranja,</a:t>
            </a:r>
            <a:r>
              <a:rPr lang="hr-HR" sz="2400" b="0" i="0" u="sng">
                <a:solidFill>
                  <a:srgbClr val="401E47"/>
                </a:solidFill>
                <a:effectLst/>
                <a:latin typeface="Merriweather"/>
              </a:rPr>
              <a:t> jeda</a:t>
            </a:r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n od </a:t>
            </a:r>
            <a:r>
              <a:rPr lang="hr-HR" sz="2400" b="1" u="sng">
                <a:latin typeface="Merriweather"/>
              </a:rPr>
              <a:t>gestalt zakona perceptivne organizacije. </a:t>
            </a:r>
          </a:p>
          <a:p>
            <a:pPr marL="0" indent="0" fontAlgn="base">
              <a:buNone/>
            </a:pPr>
            <a:endParaRPr lang="hr-HR" sz="2400" u="sng">
              <a:solidFill>
                <a:srgbClr val="212121"/>
              </a:solidFill>
              <a:latin typeface="Merriweather"/>
            </a:endParaRPr>
          </a:p>
          <a:p>
            <a:pPr fontAlgn="base"/>
            <a:r>
              <a:rPr lang="hr-HR" sz="2400" b="0" i="0">
                <a:solidFill>
                  <a:srgbClr val="212121"/>
                </a:solidFill>
                <a:effectLst/>
                <a:latin typeface="Merriweather"/>
              </a:rPr>
              <a:t>Skloni smo ignoriranju praznina i opažanju konturnih linija kako bi slika izgledala kao kohezivna cjelina.</a:t>
            </a:r>
          </a:p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2D6F136-0C5B-D449-A801-B1C4B28B7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07" y="438431"/>
            <a:ext cx="1638093" cy="232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0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A2421"/>
      </a:accent1>
      <a:accent2>
        <a:srgbClr val="1A1110"/>
      </a:accent2>
      <a:accent3>
        <a:srgbClr val="1A1110"/>
      </a:accent3>
      <a:accent4>
        <a:srgbClr val="1A1110"/>
      </a:accent4>
      <a:accent5>
        <a:srgbClr val="1A2421"/>
      </a:accent5>
      <a:accent6>
        <a:srgbClr val="1A242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Prikaz na zaslonu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Optičke iluzije</vt:lpstr>
      <vt:lpstr>Bullet Point Slide</vt:lpstr>
      <vt:lpstr>Vrste iluzija</vt:lpstr>
      <vt:lpstr>Hermann Grid Illusion</vt:lpstr>
      <vt:lpstr>Što vidiš?</vt:lpstr>
      <vt:lpstr>Iluzija Amesove sobe</vt:lpstr>
      <vt:lpstr>Kako djeluje iluzija Amesove sobe?</vt:lpstr>
      <vt:lpstr>Iluzija trokuta Kanzisa</vt:lpstr>
      <vt:lpstr>Iluzija trokuta Kanzisa</vt:lpstr>
      <vt:lpstr>PowerPoint prezentacija</vt:lpstr>
      <vt:lpstr>Iluzija Ponzo</vt:lpstr>
      <vt:lpstr>Kako djeluje iluzija Ponzo?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Marija Lukić</cp:lastModifiedBy>
  <cp:revision>2</cp:revision>
  <dcterms:created xsi:type="dcterms:W3CDTF">2012-04-28T17:18:27Z</dcterms:created>
  <dcterms:modified xsi:type="dcterms:W3CDTF">2020-05-25T08:10:31Z</dcterms:modified>
</cp:coreProperties>
</file>